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76" r:id="rId3"/>
  </p:sldMasterIdLst>
  <p:notesMasterIdLst>
    <p:notesMasterId r:id="rId24"/>
  </p:notesMasterIdLst>
  <p:sldIdLst>
    <p:sldId id="690" r:id="rId4"/>
    <p:sldId id="388" r:id="rId5"/>
    <p:sldId id="674" r:id="rId6"/>
    <p:sldId id="687" r:id="rId7"/>
    <p:sldId id="703" r:id="rId8"/>
    <p:sldId id="691" r:id="rId9"/>
    <p:sldId id="692" r:id="rId10"/>
    <p:sldId id="694" r:id="rId11"/>
    <p:sldId id="695" r:id="rId12"/>
    <p:sldId id="696" r:id="rId13"/>
    <p:sldId id="693" r:id="rId14"/>
    <p:sldId id="697" r:id="rId15"/>
    <p:sldId id="642" r:id="rId16"/>
    <p:sldId id="702" r:id="rId17"/>
    <p:sldId id="701" r:id="rId18"/>
    <p:sldId id="700" r:id="rId19"/>
    <p:sldId id="704" r:id="rId20"/>
    <p:sldId id="698" r:id="rId21"/>
    <p:sldId id="699" r:id="rId22"/>
    <p:sldId id="68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 慧" initials="闫" lastIdx="1" clrIdx="0">
    <p:extLst>
      <p:ext uri="{19B8F6BF-5375-455C-9EA6-DF929625EA0E}">
        <p15:presenceInfo xmlns:p15="http://schemas.microsoft.com/office/powerpoint/2012/main" userId="bb3289791a1fe9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2" autoAdjust="0"/>
    <p:restoredTop sz="85463" autoAdjust="0"/>
  </p:normalViewPr>
  <p:slideViewPr>
    <p:cSldViewPr snapToGrid="0" showGuides="1">
      <p:cViewPr varScale="1">
        <p:scale>
          <a:sx n="59" d="100"/>
          <a:sy n="59" d="100"/>
        </p:scale>
        <p:origin x="55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638FA9-0E40-43F3-B640-EA00818D16AD}" type="datetimeFigureOut">
              <a:rPr lang="zh-CN" altLang="en-US" smtClean="0"/>
              <a:t>2020/1/9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38EDD-DFA9-4C0E-ACE7-88DAEF13ECB0}" type="slidenum">
              <a:rPr lang="zh-CN" altLang="en-US" smtClean="0"/>
              <a:t>‹#›</a:t>
            </a:fld>
            <a:endParaRPr lang="zh-CN" altLang="en-US"/>
          </a:p>
        </p:txBody>
      </p:sp>
    </p:spTree>
    <p:extLst>
      <p:ext uri="{BB962C8B-B14F-4D97-AF65-F5344CB8AC3E}">
        <p14:creationId xmlns:p14="http://schemas.microsoft.com/office/powerpoint/2010/main" val="4225550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D38EDD-DFA9-4C0E-ACE7-88DAEF13ECB0}" type="slidenum">
              <a:rPr lang="zh-CN" altLang="en-US" smtClean="0"/>
              <a:t>1</a:t>
            </a:fld>
            <a:endParaRPr lang="zh-CN" altLang="en-US"/>
          </a:p>
        </p:txBody>
      </p:sp>
    </p:spTree>
    <p:extLst>
      <p:ext uri="{BB962C8B-B14F-4D97-AF65-F5344CB8AC3E}">
        <p14:creationId xmlns:p14="http://schemas.microsoft.com/office/powerpoint/2010/main" val="108565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左侧是各部分指标对应的统计列表中所有**值的示例结果，右侧是菜单中生成报告的示例。最后一部分就是安装说明。</a:t>
            </a:r>
          </a:p>
        </p:txBody>
      </p:sp>
      <p:sp>
        <p:nvSpPr>
          <p:cNvPr id="4" name="灯片编号占位符 3"/>
          <p:cNvSpPr>
            <a:spLocks noGrp="1"/>
          </p:cNvSpPr>
          <p:nvPr>
            <p:ph type="sldNum" sz="quarter" idx="5"/>
          </p:nvPr>
        </p:nvSpPr>
        <p:spPr/>
        <p:txBody>
          <a:bodyPr/>
          <a:lstStyle/>
          <a:p>
            <a:fld id="{19D38EDD-DFA9-4C0E-ACE7-88DAEF13ECB0}" type="slidenum">
              <a:rPr lang="zh-CN" altLang="en-US" smtClean="0"/>
              <a:t>17</a:t>
            </a:fld>
            <a:endParaRPr lang="zh-CN" altLang="en-US"/>
          </a:p>
        </p:txBody>
      </p:sp>
    </p:spTree>
    <p:extLst>
      <p:ext uri="{BB962C8B-B14F-4D97-AF65-F5344CB8AC3E}">
        <p14:creationId xmlns:p14="http://schemas.microsoft.com/office/powerpoint/2010/main" val="223187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7725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计算机断层扫描，也就是</a:t>
            </a:r>
            <a:r>
              <a:rPr lang="en-US" altLang="zh-CN" dirty="0"/>
              <a:t>CT</a:t>
            </a:r>
            <a:r>
              <a:rPr lang="zh-CN" altLang="en-US" dirty="0"/>
              <a:t>，作为一种常规的医疗检查设备，需要保证扫描影像的质量，即需要用合适的模体检测</a:t>
            </a:r>
            <a:r>
              <a:rPr lang="en-US" altLang="zh-CN" dirty="0"/>
              <a:t>CT</a:t>
            </a:r>
            <a:r>
              <a:rPr lang="zh-CN" altLang="en-US" dirty="0"/>
              <a:t>性能。通过处理</a:t>
            </a:r>
            <a:r>
              <a:rPr lang="en-US" altLang="zh-CN" dirty="0"/>
              <a:t>CT</a:t>
            </a:r>
            <a:r>
              <a:rPr lang="zh-CN" altLang="en-US" dirty="0"/>
              <a:t>模体在</a:t>
            </a:r>
            <a:r>
              <a:rPr lang="en-US" altLang="zh-CN" dirty="0"/>
              <a:t>CT</a:t>
            </a:r>
            <a:r>
              <a:rPr lang="zh-CN" altLang="en-US" dirty="0"/>
              <a:t>设备下的断层图像，正确分析图像的各项参数就是我们这一套软件最直接的需求。</a:t>
            </a:r>
          </a:p>
        </p:txBody>
      </p:sp>
      <p:sp>
        <p:nvSpPr>
          <p:cNvPr id="4" name="灯片编号占位符 3"/>
          <p:cNvSpPr>
            <a:spLocks noGrp="1"/>
          </p:cNvSpPr>
          <p:nvPr>
            <p:ph type="sldNum" sz="quarter" idx="5"/>
          </p:nvPr>
        </p:nvSpPr>
        <p:spPr/>
        <p:txBody>
          <a:bodyPr/>
          <a:lstStyle/>
          <a:p>
            <a:fld id="{19D38EDD-DFA9-4C0E-ACE7-88DAEF13ECB0}" type="slidenum">
              <a:rPr lang="zh-CN" altLang="en-US" smtClean="0"/>
              <a:t>4</a:t>
            </a:fld>
            <a:endParaRPr lang="zh-CN" altLang="en-US"/>
          </a:p>
        </p:txBody>
      </p:sp>
    </p:spTree>
    <p:extLst>
      <p:ext uri="{BB962C8B-B14F-4D97-AF65-F5344CB8AC3E}">
        <p14:creationId xmlns:p14="http://schemas.microsoft.com/office/powerpoint/2010/main" val="159441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我们的软件是一套针对国产</a:t>
            </a:r>
            <a:r>
              <a:rPr lang="en-US" altLang="zh-CN" dirty="0"/>
              <a:t>RGRMS2016</a:t>
            </a:r>
            <a:r>
              <a:rPr lang="zh-CN" altLang="en-US" dirty="0"/>
              <a:t>型模体的</a:t>
            </a:r>
            <a:r>
              <a:rPr lang="en-US" altLang="zh-CN" dirty="0"/>
              <a:t>CT</a:t>
            </a:r>
            <a:r>
              <a:rPr lang="zh-CN" altLang="en-US" dirty="0"/>
              <a:t>设备成像性能评价的计算机软件系统。根据卫生部在</a:t>
            </a:r>
            <a:r>
              <a:rPr lang="en-US" altLang="zh-CN" dirty="0"/>
              <a:t>2011</a:t>
            </a:r>
            <a:r>
              <a:rPr lang="zh-CN" altLang="en-US" dirty="0"/>
              <a:t>年底发布的</a:t>
            </a:r>
            <a:r>
              <a:rPr lang="en-US" altLang="zh-CN" dirty="0"/>
              <a:t>《X</a:t>
            </a:r>
            <a:r>
              <a:rPr lang="zh-CN" altLang="en-US" dirty="0"/>
              <a:t>射线计算机断层摄影装置质量保证检测规范</a:t>
            </a:r>
            <a:r>
              <a:rPr lang="en-US" altLang="zh-CN" dirty="0"/>
              <a:t>》</a:t>
            </a:r>
            <a:r>
              <a:rPr lang="zh-CN" altLang="en-US" dirty="0"/>
              <a:t>（</a:t>
            </a:r>
            <a:r>
              <a:rPr lang="en-US" altLang="zh-CN" dirty="0"/>
              <a:t>GB 17589—2011</a:t>
            </a:r>
            <a:r>
              <a:rPr lang="zh-CN" altLang="en-US" dirty="0"/>
              <a:t>），确定了我们主要的检测项目包括（水）</a:t>
            </a:r>
            <a:r>
              <a:rPr lang="en-US" altLang="zh-CN" dirty="0"/>
              <a:t>CT</a:t>
            </a:r>
            <a:r>
              <a:rPr lang="zh-CN" altLang="en-US" dirty="0"/>
              <a:t>值的准确性、（水）</a:t>
            </a:r>
            <a:r>
              <a:rPr lang="en-US" altLang="zh-CN" dirty="0"/>
              <a:t>CT</a:t>
            </a:r>
            <a:r>
              <a:rPr lang="zh-CN" altLang="en-US" dirty="0"/>
              <a:t>值的均匀性、（水）</a:t>
            </a:r>
            <a:r>
              <a:rPr lang="en-US" altLang="zh-CN" dirty="0"/>
              <a:t>CT</a:t>
            </a:r>
            <a:r>
              <a:rPr lang="zh-CN" altLang="en-US" dirty="0"/>
              <a:t>值的噪声、（水）低对比可探测能力、高对比分辨力、</a:t>
            </a:r>
            <a:r>
              <a:rPr lang="en-US" altLang="zh-CN" dirty="0"/>
              <a:t>CT</a:t>
            </a:r>
            <a:r>
              <a:rPr lang="zh-CN" altLang="en-US" dirty="0"/>
              <a:t>值线性度、成像等效层厚的偏差、扫描架倾角测量。</a:t>
            </a:r>
          </a:p>
        </p:txBody>
      </p:sp>
      <p:sp>
        <p:nvSpPr>
          <p:cNvPr id="4" name="灯片编号占位符 3"/>
          <p:cNvSpPr>
            <a:spLocks noGrp="1"/>
          </p:cNvSpPr>
          <p:nvPr>
            <p:ph type="sldNum" sz="quarter" idx="5"/>
          </p:nvPr>
        </p:nvSpPr>
        <p:spPr/>
        <p:txBody>
          <a:bodyPr/>
          <a:lstStyle/>
          <a:p>
            <a:fld id="{19D38EDD-DFA9-4C0E-ACE7-88DAEF13ECB0}" type="slidenum">
              <a:rPr lang="zh-CN" altLang="en-US" smtClean="0"/>
              <a:t>5</a:t>
            </a:fld>
            <a:endParaRPr lang="zh-CN" altLang="en-US"/>
          </a:p>
        </p:txBody>
      </p:sp>
    </p:spTree>
    <p:extLst>
      <p:ext uri="{BB962C8B-B14F-4D97-AF65-F5344CB8AC3E}">
        <p14:creationId xmlns:p14="http://schemas.microsoft.com/office/powerpoint/2010/main" val="943114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下面是界面功能介绍。如图所示，主要包括文件列表显示区、图像显示调节区、水模体相关指标计算区、层厚、</a:t>
            </a:r>
            <a:r>
              <a:rPr lang="en-US" altLang="zh-CN" dirty="0"/>
              <a:t>CT</a:t>
            </a:r>
            <a:r>
              <a:rPr lang="zh-CN" altLang="en-US" dirty="0"/>
              <a:t>值线性度、高对比分辨力、机架倾角七大区域，分别对应右侧的检测项目。</a:t>
            </a:r>
          </a:p>
        </p:txBody>
      </p:sp>
      <p:sp>
        <p:nvSpPr>
          <p:cNvPr id="4" name="灯片编号占位符 3"/>
          <p:cNvSpPr>
            <a:spLocks noGrp="1"/>
          </p:cNvSpPr>
          <p:nvPr>
            <p:ph type="sldNum" sz="quarter" idx="5"/>
          </p:nvPr>
        </p:nvSpPr>
        <p:spPr/>
        <p:txBody>
          <a:bodyPr/>
          <a:lstStyle/>
          <a:p>
            <a:fld id="{19D38EDD-DFA9-4C0E-ACE7-88DAEF13ECB0}" type="slidenum">
              <a:rPr lang="zh-CN" altLang="en-US" smtClean="0"/>
              <a:t>7</a:t>
            </a:fld>
            <a:endParaRPr lang="zh-CN" altLang="en-US"/>
          </a:p>
        </p:txBody>
      </p:sp>
    </p:spTree>
    <p:extLst>
      <p:ext uri="{BB962C8B-B14F-4D97-AF65-F5344CB8AC3E}">
        <p14:creationId xmlns:p14="http://schemas.microsoft.com/office/powerpoint/2010/main" val="123529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水模体部分需要计算并显示需求分析中前四项功能的测试结果，包括水模体的平均</a:t>
            </a:r>
            <a:r>
              <a:rPr lang="en-US" altLang="zh-CN" dirty="0"/>
              <a:t>CT</a:t>
            </a:r>
            <a:r>
              <a:rPr lang="zh-CN" altLang="en-US" dirty="0"/>
              <a:t>值、水模体的均匀性、水模体的噪声百分比大小和水模体的低对比度可探测能力。前三项测试指标计算和结果显示相对比较简单，采用文字框和文本编辑框分别显示指标名称和指标数值；水模体的低对比度可探测能力需要根据不同的感兴趣区大小分别进行计算和显示，因此采用了复选框和文本编辑框进行了设计，当不同感兴趣区大小的复选框被选中时，则进行对应感兴趣区尺寸的低对比度可探测能力的计算，最后可计算综合不同感兴趣区大小的平均可探测能力指标。</a:t>
            </a:r>
          </a:p>
          <a:p>
            <a:r>
              <a:rPr lang="zh-CN" altLang="en-US" dirty="0"/>
              <a:t>通过点击”计算”按钮，用户能够一次显示所有需要的指标，其中，低对比可探测能力均值的获取需要用户勾选至少一种低对比可探测能力值，然后再点击”均值”按钮，则被勾选低对比度的加权平均值将显示在对应的文本编辑框中。</a:t>
            </a:r>
          </a:p>
          <a:p>
            <a:endParaRPr lang="zh-CN" altLang="en-US" dirty="0"/>
          </a:p>
        </p:txBody>
      </p:sp>
      <p:sp>
        <p:nvSpPr>
          <p:cNvPr id="4" name="灯片编号占位符 3"/>
          <p:cNvSpPr>
            <a:spLocks noGrp="1"/>
          </p:cNvSpPr>
          <p:nvPr>
            <p:ph type="sldNum" sz="quarter" idx="5"/>
          </p:nvPr>
        </p:nvSpPr>
        <p:spPr/>
        <p:txBody>
          <a:bodyPr/>
          <a:lstStyle/>
          <a:p>
            <a:fld id="{19D38EDD-DFA9-4C0E-ACE7-88DAEF13ECB0}" type="slidenum">
              <a:rPr lang="zh-CN" altLang="en-US" smtClean="0"/>
              <a:t>8</a:t>
            </a:fld>
            <a:endParaRPr lang="zh-CN" altLang="en-US"/>
          </a:p>
        </p:txBody>
      </p:sp>
    </p:spTree>
    <p:extLst>
      <p:ext uri="{BB962C8B-B14F-4D97-AF65-F5344CB8AC3E}">
        <p14:creationId xmlns:p14="http://schemas.microsoft.com/office/powerpoint/2010/main" val="80317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线性值显示区域分为两部分，上半部分是模体中八种</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模体材料的</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值测量结果显示区域，下半部分是八种材料对应的理论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值。</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高对比分辨力指标区域左右对称分布两组控件，分布满足用户测量常规算法和高分辨算法重建后</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图像的高对比分辨力的需求。其中对应“钨珠中心”的文本编辑框分别显示</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模体中钨珠结构的水平和竖直图像坐标数值，该数值一般情况下由计算机自动确定，当模体中钨珠的中心位置定位有误差时，用户可以通过修改文本编辑框中的数据进行校正；或者通过双击图像中钨珠中心的大致位置，获得该坐标值。</a:t>
            </a:r>
          </a:p>
          <a:p>
            <a:pPr marL="285750" indent="-285750">
              <a:buFont typeface="Arial" panose="020B0604020202020204" pitchFamily="34" charset="0"/>
              <a:buChar char="•"/>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双击图像获得钨珠中心位置时，图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所示的提示框将提示用户，钨珠的位置将由用户指定的位置确定，计算机自动确定的坐标位置将被覆盖。</a:t>
            </a:r>
          </a:p>
          <a:p>
            <a:pPr marL="285750" indent="-285750">
              <a:buFont typeface="Arial" panose="020B0604020202020204" pitchFamily="34" charset="0"/>
              <a:buChar char="•"/>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两组控件组中的“计算”按钮按下后，对应的空间分辨力指标，即</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调制传递函数（</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modulation transfer function</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MTF</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50% MTF</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所对应的空间频率值可分别显示于对应的文本编辑框内。</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dirty="0">
                <a:solidFill>
                  <a:schemeClr val="tx1"/>
                </a:solidFill>
                <a:effectLst/>
                <a:latin typeface="+mn-lt"/>
                <a:ea typeface="+mn-ea"/>
                <a:cs typeface="+mn-cs"/>
              </a:rPr>
              <a:t>CT</a:t>
            </a:r>
            <a:r>
              <a:rPr lang="zh-CN" altLang="zh-CN" sz="1200" kern="1200" dirty="0">
                <a:solidFill>
                  <a:schemeClr val="tx1"/>
                </a:solidFill>
                <a:effectLst/>
                <a:latin typeface="+mn-lt"/>
                <a:ea typeface="+mn-ea"/>
                <a:cs typeface="+mn-cs"/>
              </a:rPr>
              <a:t>图片的等效层厚偏差测量指标控件布局和设计如图</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所示。该部分有三组完全相同的控件组合构成，满足实际中用户需要分别测量并记录不同尺寸</a:t>
            </a:r>
            <a:r>
              <a:rPr lang="en-US" altLang="zh-CN" sz="1200" kern="1200" dirty="0">
                <a:solidFill>
                  <a:schemeClr val="tx1"/>
                </a:solidFill>
                <a:effectLst/>
                <a:latin typeface="+mn-lt"/>
                <a:ea typeface="+mn-ea"/>
                <a:cs typeface="+mn-cs"/>
              </a:rPr>
              <a:t>CT</a:t>
            </a:r>
            <a:r>
              <a:rPr lang="zh-CN" altLang="zh-CN" sz="1200" kern="1200" dirty="0">
                <a:solidFill>
                  <a:schemeClr val="tx1"/>
                </a:solidFill>
                <a:effectLst/>
                <a:latin typeface="+mn-lt"/>
                <a:ea typeface="+mn-ea"/>
                <a:cs typeface="+mn-cs"/>
              </a:rPr>
              <a:t>图像层厚的需求。每组控件在用户点击”计算”按钮后，能够分别显示</a:t>
            </a:r>
            <a:r>
              <a:rPr lang="en-US" altLang="zh-CN" sz="1200" kern="1200" dirty="0">
                <a:solidFill>
                  <a:schemeClr val="tx1"/>
                </a:solidFill>
                <a:effectLst/>
                <a:latin typeface="+mn-lt"/>
                <a:ea typeface="+mn-ea"/>
                <a:cs typeface="+mn-cs"/>
              </a:rPr>
              <a:t>CT</a:t>
            </a:r>
            <a:r>
              <a:rPr lang="zh-CN" altLang="zh-CN" sz="1200" kern="1200" dirty="0">
                <a:solidFill>
                  <a:schemeClr val="tx1"/>
                </a:solidFill>
                <a:effectLst/>
                <a:latin typeface="+mn-lt"/>
                <a:ea typeface="+mn-ea"/>
                <a:cs typeface="+mn-cs"/>
              </a:rPr>
              <a:t>图像的标称层厚值、实际测量的层厚值以及两者间的相对百分比误差。</a:t>
            </a:r>
          </a:p>
          <a:p>
            <a:pPr marL="285750" indent="-285750">
              <a:buFont typeface="Arial" panose="020B0604020202020204" pitchFamily="34" charset="0"/>
              <a:buChar char="•"/>
            </a:pPr>
            <a:endParaRPr lang="zh-CN" altLang="en-US" sz="1200" kern="1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9D38EDD-DFA9-4C0E-ACE7-88DAEF13ECB0}" type="slidenum">
              <a:rPr lang="zh-CN" altLang="en-US" smtClean="0"/>
              <a:t>9</a:t>
            </a:fld>
            <a:endParaRPr lang="zh-CN" altLang="en-US"/>
          </a:p>
        </p:txBody>
      </p:sp>
    </p:spTree>
    <p:extLst>
      <p:ext uri="{BB962C8B-B14F-4D97-AF65-F5344CB8AC3E}">
        <p14:creationId xmlns:p14="http://schemas.microsoft.com/office/powerpoint/2010/main" val="758645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软件代码基于</a:t>
            </a:r>
            <a:r>
              <a:rPr lang="en-US" altLang="zh-CN" dirty="0"/>
              <a:t>python</a:t>
            </a:r>
            <a:r>
              <a:rPr lang="zh-CN" altLang="en-US" dirty="0"/>
              <a:t>和</a:t>
            </a:r>
            <a:r>
              <a:rPr lang="en-US" altLang="zh-CN" dirty="0" err="1"/>
              <a:t>pyqt</a:t>
            </a:r>
            <a:r>
              <a:rPr lang="zh-CN" altLang="en-US" dirty="0"/>
              <a:t>，具有自动、便捷、灵活的优点。算法设计主要体现在基于图像处理和模式识别的五个方面</a:t>
            </a:r>
            <a:r>
              <a:rPr lang="en-US" altLang="zh-CN" dirty="0"/>
              <a:t>——</a:t>
            </a:r>
            <a:r>
              <a:rPr lang="zh-CN" altLang="en-US" dirty="0"/>
              <a:t>图像读取过程的排序、显示初始化，边界和边缘检测，</a:t>
            </a:r>
            <a:r>
              <a:rPr lang="en-US" altLang="zh-CN" dirty="0"/>
              <a:t>CT</a:t>
            </a:r>
            <a:r>
              <a:rPr lang="zh-CN" altLang="en-US" dirty="0"/>
              <a:t>值线性的度量、螺旋线钨珠测层厚以及对最亮钨珠的定位。</a:t>
            </a:r>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5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软件代码基于</a:t>
            </a:r>
            <a:r>
              <a:rPr lang="en-US" altLang="zh-CN" dirty="0"/>
              <a:t>python</a:t>
            </a:r>
            <a:r>
              <a:rPr lang="zh-CN" altLang="en-US" dirty="0"/>
              <a:t>和</a:t>
            </a:r>
            <a:r>
              <a:rPr lang="en-US" altLang="zh-CN" dirty="0" err="1"/>
              <a:t>pyqt</a:t>
            </a:r>
            <a:r>
              <a:rPr lang="zh-CN" altLang="en-US" dirty="0"/>
              <a:t>，具有自动、便捷、灵活的优点。算法设计主要体现在基于图像处理和模式识别的五个方面</a:t>
            </a:r>
            <a:r>
              <a:rPr lang="en-US" altLang="zh-CN" dirty="0"/>
              <a:t>——</a:t>
            </a:r>
            <a:r>
              <a:rPr lang="zh-CN" altLang="en-US" dirty="0"/>
              <a:t>图像读取过程的排序、显示初始化，边界和边缘检测，</a:t>
            </a:r>
            <a:r>
              <a:rPr lang="en-US" altLang="zh-CN" dirty="0"/>
              <a:t>CT</a:t>
            </a:r>
            <a:r>
              <a:rPr lang="zh-CN" altLang="en-US" dirty="0"/>
              <a:t>值线性的度量、螺旋线钨珠测层厚以及对最亮钨珠的定位。</a:t>
            </a:r>
          </a:p>
        </p:txBody>
      </p:sp>
      <p:sp>
        <p:nvSpPr>
          <p:cNvPr id="4" name="灯片编号占位符 3"/>
          <p:cNvSpPr>
            <a:spLocks noGrp="1"/>
          </p:cNvSpPr>
          <p:nvPr>
            <p:ph type="sldNum" sz="quarter" idx="10"/>
          </p:nvPr>
        </p:nvSpPr>
        <p:spPr/>
        <p:txBody>
          <a:bodyPr/>
          <a:lstStyle/>
          <a:p>
            <a:pPr marL="0" marR="0" lvl="0" indent="0" algn="r" defTabSz="913765" rtl="0" eaLnBrk="1" fontAlgn="auto" latinLnBrk="0" hangingPunct="1">
              <a:lnSpc>
                <a:spcPct val="100000"/>
              </a:lnSpc>
              <a:spcBef>
                <a:spcPts val="0"/>
              </a:spcBef>
              <a:spcAft>
                <a:spcPts val="0"/>
              </a:spcAft>
              <a:buClrTx/>
              <a:buSzTx/>
              <a:buFontTx/>
              <a:buNone/>
              <a:tabLst/>
              <a:defRPr/>
            </a:pPr>
            <a:fld id="{7D8E374D-6E28-41D4-B529-E46F9BB5955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3765"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85432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1525D-19B9-4C09-8E12-BD4C33AD1A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6D84B03-582D-4750-9673-A63C94808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5CCF1C7-B0C1-4DCF-A9F0-111A1D2F64D7}"/>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5" name="页脚占位符 4">
            <a:extLst>
              <a:ext uri="{FF2B5EF4-FFF2-40B4-BE49-F238E27FC236}">
                <a16:creationId xmlns:a16="http://schemas.microsoft.com/office/drawing/2014/main" id="{94E56BAA-89FF-4AEF-A378-F5A2985411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625592-07AB-4649-B9CE-27B510E99CEC}"/>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1002250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632D4-9D29-44F0-8132-08F91B3931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185932-1BF5-4FB8-833E-6554A9BC07A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30549B0-9283-408F-A781-7F77AD019B49}"/>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5" name="页脚占位符 4">
            <a:extLst>
              <a:ext uri="{FF2B5EF4-FFF2-40B4-BE49-F238E27FC236}">
                <a16:creationId xmlns:a16="http://schemas.microsoft.com/office/drawing/2014/main" id="{F5419718-06C0-450E-9F11-D1CF23C30B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F7BF83-82F3-4966-8115-D1501BE301D5}"/>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382862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0FDAB4C-A9CF-4A8F-AEAB-5B5E2C57E5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32DB3E-BCCE-4B8F-812D-F50F9EEEFEC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622B6B-4D84-4ADF-BFD1-7F8BBF9EC5EB}"/>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5" name="页脚占位符 4">
            <a:extLst>
              <a:ext uri="{FF2B5EF4-FFF2-40B4-BE49-F238E27FC236}">
                <a16:creationId xmlns:a16="http://schemas.microsoft.com/office/drawing/2014/main" id="{46A12422-1B00-490A-B59A-5E031B34C9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C3DDA6-B62F-476A-840E-9BD3685C644E}"/>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307955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105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5" y="365125"/>
            <a:ext cx="10850563" cy="663575"/>
          </a:xfrm>
          <a:prstGeom prst="rect">
            <a:avLst/>
          </a:prstGeom>
        </p:spPr>
        <p:txBody>
          <a:bodyPr anchor="b"/>
          <a:lstStyle>
            <a:lvl1pPr>
              <a:defRPr sz="2400"/>
            </a:lvl1pPr>
          </a:lstStyle>
          <a:p>
            <a:r>
              <a:rPr lang="zh-CN" altLang="en-US"/>
              <a:t>单击此处编辑母版标题样式</a:t>
            </a:r>
          </a:p>
        </p:txBody>
      </p:sp>
    </p:spTree>
    <p:extLst>
      <p:ext uri="{BB962C8B-B14F-4D97-AF65-F5344CB8AC3E}">
        <p14:creationId xmlns:p14="http://schemas.microsoft.com/office/powerpoint/2010/main" val="1843585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073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747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5" y="365125"/>
            <a:ext cx="10850563" cy="663575"/>
          </a:xfrm>
          <a:prstGeom prst="rect">
            <a:avLst/>
          </a:prstGeom>
        </p:spPr>
        <p:txBody>
          <a:bodyPr anchor="b"/>
          <a:lstStyle>
            <a:lvl1pPr>
              <a:defRPr sz="2400"/>
            </a:lvl1pPr>
          </a:lstStyle>
          <a:p>
            <a:r>
              <a:rPr lang="zh-CN" altLang="en-US"/>
              <a:t>单击此处编辑母版标题样式</a:t>
            </a:r>
          </a:p>
        </p:txBody>
      </p:sp>
    </p:spTree>
    <p:extLst>
      <p:ext uri="{BB962C8B-B14F-4D97-AF65-F5344CB8AC3E}">
        <p14:creationId xmlns:p14="http://schemas.microsoft.com/office/powerpoint/2010/main" val="2186219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6FC18-AE97-48ED-9DCE-15D9D2125E7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DB36D7-1B3A-42FD-9C03-5C768AFDB3A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7E03CB3-CC11-4764-8C27-F024FAC9F2D3}"/>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5" name="页脚占位符 4">
            <a:extLst>
              <a:ext uri="{FF2B5EF4-FFF2-40B4-BE49-F238E27FC236}">
                <a16:creationId xmlns:a16="http://schemas.microsoft.com/office/drawing/2014/main" id="{95DEF918-5C4F-4D6F-9186-CD6CFC6328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43A6F4-C805-4B8E-B791-12E94A1B2417}"/>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232232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CD01E-89B6-44A4-BEFF-53C570FCCA8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780A0C-BC84-45AC-98B9-C0844F6CE0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F9B12CE-9FBA-4783-A4F8-80DFCF21A935}"/>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5" name="页脚占位符 4">
            <a:extLst>
              <a:ext uri="{FF2B5EF4-FFF2-40B4-BE49-F238E27FC236}">
                <a16:creationId xmlns:a16="http://schemas.microsoft.com/office/drawing/2014/main" id="{10A1E911-98D5-4A1E-A1F9-8ADCB2D106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9561E-4F74-443B-BE7C-2E304DD05C7B}"/>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1093184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06A30-BB91-4081-AC86-91D3B0B612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4F1D3B-ACB2-47CB-A342-1BCECE88674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749EB6A-3084-47D6-B444-CC52A75FF44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B26F938-0A0D-4BE7-AF11-27E3825F81FE}"/>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6" name="页脚占位符 5">
            <a:extLst>
              <a:ext uri="{FF2B5EF4-FFF2-40B4-BE49-F238E27FC236}">
                <a16:creationId xmlns:a16="http://schemas.microsoft.com/office/drawing/2014/main" id="{7495ACB9-2DAD-4553-9B8A-45FE40206E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130F53-B66A-4CB4-9003-99B646CC9AEF}"/>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2367357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083E1-F230-4150-A82C-A08CF03AF91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07DC227-7C33-4AA4-9A9A-C1D5048D80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41630F7-F53E-4C24-880A-46BFDC935BB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272FC55-2E18-44B3-A93B-D79CE1072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9F4BCDF-3E45-4FD0-A3FF-8B5E8247C7F5}"/>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96F3146-D7AE-4F4B-AE4B-54350924B18F}"/>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8" name="页脚占位符 7">
            <a:extLst>
              <a:ext uri="{FF2B5EF4-FFF2-40B4-BE49-F238E27FC236}">
                <a16:creationId xmlns:a16="http://schemas.microsoft.com/office/drawing/2014/main" id="{D2D2B1D4-2CC1-4C45-8EDB-C158EC00E1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C2367E6-BBD3-465A-8E05-9957CDECBE23}"/>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275786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CD3A8-1D8F-4382-8347-26E87E04024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76A4907-2848-48D5-8341-A392960C9D5D}"/>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4" name="页脚占位符 3">
            <a:extLst>
              <a:ext uri="{FF2B5EF4-FFF2-40B4-BE49-F238E27FC236}">
                <a16:creationId xmlns:a16="http://schemas.microsoft.com/office/drawing/2014/main" id="{4A274E88-B251-49F0-BE47-4407297D61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9C1381C-0B61-414F-9B38-F89E50BA3AF2}"/>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69285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187FF9-7639-494F-9B01-390257D67D47}"/>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3" name="页脚占位符 2">
            <a:extLst>
              <a:ext uri="{FF2B5EF4-FFF2-40B4-BE49-F238E27FC236}">
                <a16:creationId xmlns:a16="http://schemas.microsoft.com/office/drawing/2014/main" id="{B9D885A1-FDF7-4600-86C1-7A1F7F6A5D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F76CCB-0365-4B69-9F72-534186D8D9B0}"/>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2576399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A999B-B5D9-4E9C-80EC-E3C47F2C768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B3A209D-B7D4-4058-821D-EA949D232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FF58505-7BFE-449D-B29C-117AE982A2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408717B-502A-4E44-AE19-06480565A3F6}"/>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6" name="页脚占位符 5">
            <a:extLst>
              <a:ext uri="{FF2B5EF4-FFF2-40B4-BE49-F238E27FC236}">
                <a16:creationId xmlns:a16="http://schemas.microsoft.com/office/drawing/2014/main" id="{2BA3EAB1-21B2-4659-BB89-FA30CF379A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FA66F4-E6B4-4F9E-9CED-50765C99A4FD}"/>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56993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C4807-C1B6-4CD0-B19D-25583E77A8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DCDB2F-C4D5-4417-8B50-42B79B47F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F427ED9-27A3-484E-A9C2-71FE55E17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6FA3AAC-EBB2-4351-810D-E6DB702EB249}"/>
              </a:ext>
            </a:extLst>
          </p:cNvPr>
          <p:cNvSpPr>
            <a:spLocks noGrp="1"/>
          </p:cNvSpPr>
          <p:nvPr>
            <p:ph type="dt" sz="half" idx="10"/>
          </p:nvPr>
        </p:nvSpPr>
        <p:spPr/>
        <p:txBody>
          <a:bodyPr/>
          <a:lstStyle/>
          <a:p>
            <a:fld id="{512116C2-20BD-447F-9377-63F7A0A52521}" type="datetimeFigureOut">
              <a:rPr lang="zh-CN" altLang="en-US" smtClean="0"/>
              <a:t>2020/1/9</a:t>
            </a:fld>
            <a:endParaRPr lang="zh-CN" altLang="en-US"/>
          </a:p>
        </p:txBody>
      </p:sp>
      <p:sp>
        <p:nvSpPr>
          <p:cNvPr id="6" name="页脚占位符 5">
            <a:extLst>
              <a:ext uri="{FF2B5EF4-FFF2-40B4-BE49-F238E27FC236}">
                <a16:creationId xmlns:a16="http://schemas.microsoft.com/office/drawing/2014/main" id="{F68ED456-0449-41DF-A4FD-585B7DB075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5BA840-9D44-494B-AE80-8B1CF210B501}"/>
              </a:ext>
            </a:extLst>
          </p:cNvPr>
          <p:cNvSpPr>
            <a:spLocks noGrp="1"/>
          </p:cNvSpPr>
          <p:nvPr>
            <p:ph type="sldNum" sz="quarter" idx="12"/>
          </p:nvPr>
        </p:nvSpPr>
        <p:spPr/>
        <p:txBody>
          <a:body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1701906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78AAF9-C841-4141-9A4D-F78556A77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E047AB-6BD8-42EA-AC17-F175B20CED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3448B0-E1D0-446C-9F06-D88FA2041D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2116C2-20BD-447F-9377-63F7A0A52521}" type="datetimeFigureOut">
              <a:rPr lang="zh-CN" altLang="en-US" smtClean="0"/>
              <a:t>2020/1/9</a:t>
            </a:fld>
            <a:endParaRPr lang="zh-CN" altLang="en-US"/>
          </a:p>
        </p:txBody>
      </p:sp>
      <p:sp>
        <p:nvSpPr>
          <p:cNvPr id="5" name="页脚占位符 4">
            <a:extLst>
              <a:ext uri="{FF2B5EF4-FFF2-40B4-BE49-F238E27FC236}">
                <a16:creationId xmlns:a16="http://schemas.microsoft.com/office/drawing/2014/main" id="{D28C1607-B639-44C0-B191-301EA7D4A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972B1FC-2C8D-4208-9791-A97624198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5E14EE-FFF6-48DD-8CC4-85C156788E32}" type="slidenum">
              <a:rPr lang="zh-CN" altLang="en-US" smtClean="0"/>
              <a:t>‹#›</a:t>
            </a:fld>
            <a:endParaRPr lang="zh-CN" altLang="en-US"/>
          </a:p>
        </p:txBody>
      </p:sp>
    </p:spTree>
    <p:extLst>
      <p:ext uri="{BB962C8B-B14F-4D97-AF65-F5344CB8AC3E}">
        <p14:creationId xmlns:p14="http://schemas.microsoft.com/office/powerpoint/2010/main" val="33614450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5">
            <a:duotone>
              <a:schemeClr val="bg2">
                <a:shade val="45000"/>
                <a:satMod val="135000"/>
              </a:schemeClr>
              <a:prstClr val="white"/>
            </a:duotone>
          </a:blip>
          <a:srcRect t="14505" b="56847"/>
          <a:stretch>
            <a:fillRect/>
          </a:stretch>
        </p:blipFill>
        <p:spPr>
          <a:xfrm>
            <a:off x="1" y="5442443"/>
            <a:ext cx="12192000" cy="1415557"/>
          </a:xfrm>
          <a:prstGeom prst="rect">
            <a:avLst/>
          </a:prstGeom>
        </p:spPr>
      </p:pic>
    </p:spTree>
    <p:extLst>
      <p:ext uri="{BB962C8B-B14F-4D97-AF65-F5344CB8AC3E}">
        <p14:creationId xmlns:p14="http://schemas.microsoft.com/office/powerpoint/2010/main" val="42270544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sldNum="0"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5">
            <a:duotone>
              <a:schemeClr val="bg2">
                <a:shade val="45000"/>
                <a:satMod val="135000"/>
              </a:schemeClr>
              <a:prstClr val="white"/>
            </a:duotone>
          </a:blip>
          <a:srcRect t="14505" b="56847"/>
          <a:stretch>
            <a:fillRect/>
          </a:stretch>
        </p:blipFill>
        <p:spPr>
          <a:xfrm>
            <a:off x="1" y="5442443"/>
            <a:ext cx="12192000" cy="1415557"/>
          </a:xfrm>
          <a:prstGeom prst="rect">
            <a:avLst/>
          </a:prstGeom>
        </p:spPr>
      </p:pic>
    </p:spTree>
    <p:extLst>
      <p:ext uri="{BB962C8B-B14F-4D97-AF65-F5344CB8AC3E}">
        <p14:creationId xmlns:p14="http://schemas.microsoft.com/office/powerpoint/2010/main" val="319730849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sldNum="0" hdr="0" ft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1.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10EE9044-4A99-40E6-9C4B-86852586B4F4}"/>
              </a:ext>
            </a:extLst>
          </p:cNvPr>
          <p:cNvSpPr>
            <a:spLocks noGrp="1"/>
          </p:cNvSpPr>
          <p:nvPr>
            <p:ph type="subTitle" idx="1"/>
          </p:nvPr>
        </p:nvSpPr>
        <p:spPr/>
        <p:txBody>
          <a:bodyPr/>
          <a:lstStyle/>
          <a:p>
            <a:endParaRPr lang="zh-CN" altLang="en-US"/>
          </a:p>
        </p:txBody>
      </p:sp>
      <p:sp>
        <p:nvSpPr>
          <p:cNvPr id="4" name="矩形 3">
            <a:extLst>
              <a:ext uri="{FF2B5EF4-FFF2-40B4-BE49-F238E27FC236}">
                <a16:creationId xmlns:a16="http://schemas.microsoft.com/office/drawing/2014/main" id="{26636FA8-A73B-4321-B18E-09EED1D2A81C}"/>
              </a:ext>
            </a:extLst>
          </p:cNvPr>
          <p:cNvSpPr/>
          <p:nvPr/>
        </p:nvSpPr>
        <p:spPr>
          <a:xfrm>
            <a:off x="0" y="1239838"/>
            <a:ext cx="12192000" cy="4270946"/>
          </a:xfrm>
          <a:prstGeom prst="rect">
            <a:avLst/>
          </a:prstGeom>
          <a:solidFill>
            <a:srgbClr val="206AD7"/>
          </a:solidFill>
          <a:ln w="12700" cap="flat" cmpd="sng" algn="ctr">
            <a:noFill/>
            <a:prstDash val="solid"/>
            <a:miter lim="800000"/>
          </a:ln>
          <a:effectLst/>
        </p:spPr>
        <p:txBody>
          <a:bodyPr rtlCol="0" anchor="ctr"/>
          <a:lstStyle/>
          <a:p>
            <a:pPr lvl="0">
              <a:defRPr/>
            </a:pPr>
            <a:r>
              <a:rPr lang="zh-CN" altLang="en-US" sz="4400" b="1" kern="0" dirty="0">
                <a:solidFill>
                  <a:prstClr val="white"/>
                </a:solidFill>
                <a:latin typeface="宋体" panose="02010600030101010101" pitchFamily="2" charset="-122"/>
                <a:ea typeface="宋体" panose="02010600030101010101" pitchFamily="2" charset="-122"/>
              </a:rPr>
              <a:t>  医用</a:t>
            </a:r>
            <a:r>
              <a:rPr lang="en-US" altLang="zh-CN" sz="4400" b="1" kern="0" dirty="0">
                <a:solidFill>
                  <a:prstClr val="white"/>
                </a:solidFill>
                <a:latin typeface="宋体" panose="02010600030101010101" pitchFamily="2" charset="-122"/>
                <a:ea typeface="宋体" panose="02010600030101010101" pitchFamily="2" charset="-122"/>
              </a:rPr>
              <a:t>CT</a:t>
            </a:r>
            <a:r>
              <a:rPr lang="zh-CN" altLang="en-US" sz="4400" b="1" kern="0" dirty="0">
                <a:solidFill>
                  <a:prstClr val="white"/>
                </a:solidFill>
                <a:latin typeface="宋体" panose="02010600030101010101" pitchFamily="2" charset="-122"/>
                <a:ea typeface="宋体" panose="02010600030101010101" pitchFamily="2" charset="-122"/>
              </a:rPr>
              <a:t>成像设备质量检测系统</a:t>
            </a:r>
            <a:endParaRPr kumimoji="0" lang="en-US" altLang="zh-CN" sz="4400" b="0"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grpSp>
        <p:nvGrpSpPr>
          <p:cNvPr id="5" name="组合 4">
            <a:extLst>
              <a:ext uri="{FF2B5EF4-FFF2-40B4-BE49-F238E27FC236}">
                <a16:creationId xmlns:a16="http://schemas.microsoft.com/office/drawing/2014/main" id="{E6D4E1E1-744A-4B5F-A5C9-7A18316E69BE}"/>
              </a:ext>
            </a:extLst>
          </p:cNvPr>
          <p:cNvGrpSpPr/>
          <p:nvPr/>
        </p:nvGrpSpPr>
        <p:grpSpPr>
          <a:xfrm>
            <a:off x="9753600" y="405961"/>
            <a:ext cx="2034023" cy="438443"/>
            <a:chOff x="1547664" y="116632"/>
            <a:chExt cx="5960568" cy="1440160"/>
          </a:xfrm>
        </p:grpSpPr>
        <p:pic>
          <p:nvPicPr>
            <p:cNvPr id="6" name="Picture 2" descr="C:\Documents and Settings\Administrator\桌面\logo_副本.png">
              <a:extLst>
                <a:ext uri="{FF2B5EF4-FFF2-40B4-BE49-F238E27FC236}">
                  <a16:creationId xmlns:a16="http://schemas.microsoft.com/office/drawing/2014/main" id="{03BC9E21-8E77-4E71-91F0-B4006BDA8877}"/>
                </a:ext>
              </a:extLst>
            </p:cNvPr>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3E7999E-5BDC-4428-AD16-AA1BF3555A27}"/>
                </a:ext>
              </a:extLst>
            </p:cNvPr>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12" name="图片 11">
            <a:extLst>
              <a:ext uri="{FF2B5EF4-FFF2-40B4-BE49-F238E27FC236}">
                <a16:creationId xmlns:a16="http://schemas.microsoft.com/office/drawing/2014/main" id="{F532D8EB-ECEF-4584-912B-8706C52CDCC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0" b="100000" l="0" r="100000">
                        <a14:foregroundMark x1="1000" y1="38841" x2="16333" y2="15362"/>
                        <a14:foregroundMark x1="16333" y1="15362" x2="29333" y2="63188"/>
                        <a14:foregroundMark x1="29000" y1="61159" x2="28833" y2="21159"/>
                        <a14:foregroundMark x1="29833" y1="19710" x2="51667" y2="6087"/>
                        <a14:foregroundMark x1="51333" y1="5797" x2="74667" y2="17101"/>
                        <a14:foregroundMark x1="74500" y1="17391" x2="76333" y2="55942"/>
                        <a14:foregroundMark x1="76333" y1="52754" x2="82500" y2="43768"/>
                        <a14:foregroundMark x1="82500" y1="42899" x2="96833" y2="31594"/>
                        <a14:foregroundMark x1="96833" y1="31594" x2="97333" y2="90725"/>
                        <a14:foregroundMark x1="1333" y1="40000" x2="7000" y2="99130"/>
                        <a14:backgroundMark x1="6500" y1="96522" x2="3167" y2="62319"/>
                        <a14:backgroundMark x1="1000" y1="56232" x2="1000" y2="56232"/>
                        <a14:backgroundMark x1="1500" y1="26957" x2="1500" y2="26957"/>
                        <a14:backgroundMark x1="1000" y1="47246" x2="833" y2="28696"/>
                        <a14:backgroundMark x1="3667" y1="9275" x2="32000" y2="11594"/>
                        <a14:backgroundMark x1="1000" y1="52174" x2="1000" y2="44058"/>
                        <a14:backgroundMark x1="20167" y1="14783" x2="28333" y2="60870"/>
                        <a14:backgroundMark x1="28000" y1="46957" x2="30167" y2="59130"/>
                        <a14:backgroundMark x1="29500" y1="16232" x2="56500" y2="4058"/>
                        <a14:backgroundMark x1="55333" y1="6667" x2="89833" y2="24348"/>
                        <a14:backgroundMark x1="75500" y1="23478" x2="76333" y2="51884"/>
                        <a14:backgroundMark x1="98667" y1="34783" x2="98333" y2="97971"/>
                      </a14:backgroundRemoval>
                    </a14:imgEffect>
                  </a14:imgLayer>
                </a14:imgProps>
              </a:ext>
              <a:ext uri="{28A0092B-C50C-407E-A947-70E740481C1C}">
                <a14:useLocalDpi xmlns:a14="http://schemas.microsoft.com/office/drawing/2010/main" val="0"/>
              </a:ext>
            </a:extLst>
          </a:blip>
          <a:stretch>
            <a:fillRect/>
          </a:stretch>
        </p:blipFill>
        <p:spPr>
          <a:xfrm>
            <a:off x="-43607" y="5055252"/>
            <a:ext cx="3135213" cy="1802748"/>
          </a:xfrm>
          <a:prstGeom prst="rect">
            <a:avLst/>
          </a:prstGeom>
          <a:noFill/>
          <a:ln>
            <a:noFill/>
          </a:ln>
        </p:spPr>
      </p:pic>
      <p:pic>
        <p:nvPicPr>
          <p:cNvPr id="2" name="图片 1">
            <a:extLst>
              <a:ext uri="{FF2B5EF4-FFF2-40B4-BE49-F238E27FC236}">
                <a16:creationId xmlns:a16="http://schemas.microsoft.com/office/drawing/2014/main" id="{A720056E-A9CC-4F9C-9722-EE3CE2C68A06}"/>
              </a:ext>
            </a:extLst>
          </p:cNvPr>
          <p:cNvPicPr>
            <a:picLocks noChangeAspect="1"/>
          </p:cNvPicPr>
          <p:nvPr/>
        </p:nvPicPr>
        <p:blipFill>
          <a:blip r:embed="rId7"/>
          <a:stretch>
            <a:fillRect/>
          </a:stretch>
        </p:blipFill>
        <p:spPr>
          <a:xfrm>
            <a:off x="8499709" y="2742851"/>
            <a:ext cx="2999232" cy="1687068"/>
          </a:xfrm>
          <a:prstGeom prst="rect">
            <a:avLst/>
          </a:prstGeom>
        </p:spPr>
      </p:pic>
    </p:spTree>
    <p:extLst>
      <p:ext uri="{BB962C8B-B14F-4D97-AF65-F5344CB8AC3E}">
        <p14:creationId xmlns:p14="http://schemas.microsoft.com/office/powerpoint/2010/main" val="10952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界面各窗口及功能区介绍</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2"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3" name="图片 2">
            <a:extLst>
              <a:ext uri="{FF2B5EF4-FFF2-40B4-BE49-F238E27FC236}">
                <a16:creationId xmlns:a16="http://schemas.microsoft.com/office/drawing/2014/main" id="{59E4C535-FB05-4F2A-9AF8-DB73BEC16D61}"/>
              </a:ext>
            </a:extLst>
          </p:cNvPr>
          <p:cNvPicPr>
            <a:picLocks noChangeAspect="1"/>
          </p:cNvPicPr>
          <p:nvPr/>
        </p:nvPicPr>
        <p:blipFill rotWithShape="1">
          <a:blip r:embed="rId4"/>
          <a:srcRect l="57662" t="74469" r="30693" b="21671"/>
          <a:stretch/>
        </p:blipFill>
        <p:spPr>
          <a:xfrm>
            <a:off x="1565112" y="759723"/>
            <a:ext cx="2085975" cy="388903"/>
          </a:xfrm>
          <a:prstGeom prst="rect">
            <a:avLst/>
          </a:prstGeom>
        </p:spPr>
      </p:pic>
      <p:sp>
        <p:nvSpPr>
          <p:cNvPr id="26" name="矩形 25">
            <a:extLst>
              <a:ext uri="{FF2B5EF4-FFF2-40B4-BE49-F238E27FC236}">
                <a16:creationId xmlns:a16="http://schemas.microsoft.com/office/drawing/2014/main" id="{20B0CAF8-97FC-4F0A-B0C2-2B8D62EDB062}"/>
              </a:ext>
            </a:extLst>
          </p:cNvPr>
          <p:cNvSpPr/>
          <p:nvPr/>
        </p:nvSpPr>
        <p:spPr bwMode="auto">
          <a:xfrm>
            <a:off x="380167" y="818216"/>
            <a:ext cx="897622" cy="307911"/>
          </a:xfrm>
          <a:prstGeom prst="rect">
            <a:avLst/>
          </a:prstGeom>
          <a:solidFill>
            <a:schemeClr val="accent6">
              <a:lumMod val="75000"/>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dk1"/>
                </a:solidFill>
              </a:rPr>
              <a:t>机架倾角</a:t>
            </a:r>
          </a:p>
        </p:txBody>
      </p:sp>
      <p:sp>
        <p:nvSpPr>
          <p:cNvPr id="27" name="矩形 26">
            <a:extLst>
              <a:ext uri="{FF2B5EF4-FFF2-40B4-BE49-F238E27FC236}">
                <a16:creationId xmlns:a16="http://schemas.microsoft.com/office/drawing/2014/main" id="{0446E8D1-A821-4664-ABF2-841A94CC3CED}"/>
              </a:ext>
            </a:extLst>
          </p:cNvPr>
          <p:cNvSpPr/>
          <p:nvPr/>
        </p:nvSpPr>
        <p:spPr bwMode="auto">
          <a:xfrm>
            <a:off x="3796943" y="1292201"/>
            <a:ext cx="1237173" cy="1765631"/>
          </a:xfrm>
          <a:prstGeom prst="rect">
            <a:avLst/>
          </a:prstGeom>
          <a:solidFill>
            <a:schemeClr val="bg2">
              <a:lumMod val="50000"/>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图像显示与调节区</a:t>
            </a:r>
          </a:p>
        </p:txBody>
      </p:sp>
      <p:sp>
        <p:nvSpPr>
          <p:cNvPr id="28" name="矩形 27">
            <a:extLst>
              <a:ext uri="{FF2B5EF4-FFF2-40B4-BE49-F238E27FC236}">
                <a16:creationId xmlns:a16="http://schemas.microsoft.com/office/drawing/2014/main" id="{C4757FFD-D922-49B9-AD64-768B0126B89C}"/>
              </a:ext>
            </a:extLst>
          </p:cNvPr>
          <p:cNvSpPr/>
          <p:nvPr/>
        </p:nvSpPr>
        <p:spPr bwMode="auto">
          <a:xfrm>
            <a:off x="309639" y="1312471"/>
            <a:ext cx="1038677" cy="3885282"/>
          </a:xfrm>
          <a:prstGeom prst="rect">
            <a:avLst/>
          </a:prstGeom>
          <a:solidFill>
            <a:schemeClr val="accent5">
              <a:lumMod val="60000"/>
              <a:lumOff val="40000"/>
              <a:alpha val="25000"/>
            </a:schemeClr>
          </a:solidFill>
          <a:ln w="38100">
            <a:no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zh-CN" altLang="en-US" b="1" dirty="0">
                <a:solidFill>
                  <a:schemeClr val="dk1"/>
                </a:solidFill>
              </a:rPr>
              <a:t>文件列表显示区</a:t>
            </a:r>
          </a:p>
        </p:txBody>
      </p:sp>
      <p:pic>
        <p:nvPicPr>
          <p:cNvPr id="13" name="图片 12">
            <a:extLst>
              <a:ext uri="{FF2B5EF4-FFF2-40B4-BE49-F238E27FC236}">
                <a16:creationId xmlns:a16="http://schemas.microsoft.com/office/drawing/2014/main" id="{310F4495-DE16-4306-85BE-CA269EB80A89}"/>
              </a:ext>
            </a:extLst>
          </p:cNvPr>
          <p:cNvPicPr>
            <a:picLocks noChangeAspect="1"/>
          </p:cNvPicPr>
          <p:nvPr/>
        </p:nvPicPr>
        <p:blipFill rotWithShape="1">
          <a:blip r:embed="rId4"/>
          <a:srcRect t="4118" r="86509" b="3881"/>
          <a:stretch/>
        </p:blipFill>
        <p:spPr>
          <a:xfrm>
            <a:off x="1472072" y="1292201"/>
            <a:ext cx="1038678" cy="3984209"/>
          </a:xfrm>
          <a:prstGeom prst="rect">
            <a:avLst/>
          </a:prstGeom>
        </p:spPr>
      </p:pic>
      <p:pic>
        <p:nvPicPr>
          <p:cNvPr id="14" name="图片 13">
            <a:extLst>
              <a:ext uri="{FF2B5EF4-FFF2-40B4-BE49-F238E27FC236}">
                <a16:creationId xmlns:a16="http://schemas.microsoft.com/office/drawing/2014/main" id="{FD5E042E-E5A7-4E5D-A8D6-F867E82E0D5F}"/>
              </a:ext>
            </a:extLst>
          </p:cNvPr>
          <p:cNvPicPr>
            <a:picLocks noChangeAspect="1"/>
          </p:cNvPicPr>
          <p:nvPr/>
        </p:nvPicPr>
        <p:blipFill rotWithShape="1">
          <a:blip r:embed="rId4"/>
          <a:srcRect l="13747" t="4118" r="42083" b="7367"/>
          <a:stretch/>
        </p:blipFill>
        <p:spPr>
          <a:xfrm>
            <a:off x="5118188" y="1267723"/>
            <a:ext cx="3400629" cy="3833220"/>
          </a:xfrm>
          <a:prstGeom prst="rect">
            <a:avLst/>
          </a:prstGeom>
        </p:spPr>
      </p:pic>
      <p:pic>
        <p:nvPicPr>
          <p:cNvPr id="2" name="图片 1">
            <a:extLst>
              <a:ext uri="{FF2B5EF4-FFF2-40B4-BE49-F238E27FC236}">
                <a16:creationId xmlns:a16="http://schemas.microsoft.com/office/drawing/2014/main" id="{8E529AEE-860A-461B-B7DF-84FB5881710F}"/>
              </a:ext>
            </a:extLst>
          </p:cNvPr>
          <p:cNvPicPr>
            <a:picLocks noChangeAspect="1"/>
          </p:cNvPicPr>
          <p:nvPr/>
        </p:nvPicPr>
        <p:blipFill>
          <a:blip r:embed="rId5"/>
          <a:stretch>
            <a:fillRect/>
          </a:stretch>
        </p:blipFill>
        <p:spPr>
          <a:xfrm>
            <a:off x="2634507" y="1292202"/>
            <a:ext cx="1038678" cy="3951846"/>
          </a:xfrm>
          <a:prstGeom prst="rect">
            <a:avLst/>
          </a:prstGeom>
        </p:spPr>
      </p:pic>
      <p:pic>
        <p:nvPicPr>
          <p:cNvPr id="6" name="图片 5">
            <a:extLst>
              <a:ext uri="{FF2B5EF4-FFF2-40B4-BE49-F238E27FC236}">
                <a16:creationId xmlns:a16="http://schemas.microsoft.com/office/drawing/2014/main" id="{66089546-FB16-4358-B30A-AF83C5ED94FA}"/>
              </a:ext>
            </a:extLst>
          </p:cNvPr>
          <p:cNvPicPr>
            <a:picLocks noChangeAspect="1"/>
          </p:cNvPicPr>
          <p:nvPr/>
        </p:nvPicPr>
        <p:blipFill>
          <a:blip r:embed="rId6"/>
          <a:stretch>
            <a:fillRect/>
          </a:stretch>
        </p:blipFill>
        <p:spPr>
          <a:xfrm>
            <a:off x="8849750" y="1228283"/>
            <a:ext cx="3094818" cy="3429000"/>
          </a:xfrm>
          <a:prstGeom prst="rect">
            <a:avLst/>
          </a:prstGeom>
        </p:spPr>
      </p:pic>
      <p:pic>
        <p:nvPicPr>
          <p:cNvPr id="5" name="图片 4">
            <a:extLst>
              <a:ext uri="{FF2B5EF4-FFF2-40B4-BE49-F238E27FC236}">
                <a16:creationId xmlns:a16="http://schemas.microsoft.com/office/drawing/2014/main" id="{4D2A0EA2-A02F-45C7-909B-9A6B3AA60168}"/>
              </a:ext>
            </a:extLst>
          </p:cNvPr>
          <p:cNvPicPr>
            <a:picLocks noChangeAspect="1"/>
          </p:cNvPicPr>
          <p:nvPr/>
        </p:nvPicPr>
        <p:blipFill rotWithShape="1">
          <a:blip r:embed="rId7"/>
          <a:srcRect r="2416"/>
          <a:stretch/>
        </p:blipFill>
        <p:spPr>
          <a:xfrm>
            <a:off x="7391668" y="2037654"/>
            <a:ext cx="3097754" cy="3522628"/>
          </a:xfrm>
          <a:prstGeom prst="rect">
            <a:avLst/>
          </a:prstGeom>
        </p:spPr>
      </p:pic>
      <p:pic>
        <p:nvPicPr>
          <p:cNvPr id="7" name="图片 6">
            <a:extLst>
              <a:ext uri="{FF2B5EF4-FFF2-40B4-BE49-F238E27FC236}">
                <a16:creationId xmlns:a16="http://schemas.microsoft.com/office/drawing/2014/main" id="{427BC166-2FF9-49B8-BE1B-8413AC224645}"/>
              </a:ext>
            </a:extLst>
          </p:cNvPr>
          <p:cNvPicPr>
            <a:picLocks noChangeAspect="1"/>
          </p:cNvPicPr>
          <p:nvPr/>
        </p:nvPicPr>
        <p:blipFill>
          <a:blip r:embed="rId8"/>
          <a:stretch>
            <a:fillRect/>
          </a:stretch>
        </p:blipFill>
        <p:spPr>
          <a:xfrm>
            <a:off x="3938410" y="762621"/>
            <a:ext cx="2085975" cy="419100"/>
          </a:xfrm>
          <a:prstGeom prst="rect">
            <a:avLst/>
          </a:prstGeom>
        </p:spPr>
      </p:pic>
    </p:spTree>
    <p:extLst>
      <p:ext uri="{BB962C8B-B14F-4D97-AF65-F5344CB8AC3E}">
        <p14:creationId xmlns:p14="http://schemas.microsoft.com/office/powerpoint/2010/main" val="41417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界面各窗口及功能区介绍</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2"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sp>
        <p:nvSpPr>
          <p:cNvPr id="7" name="矩形 6">
            <a:extLst>
              <a:ext uri="{FF2B5EF4-FFF2-40B4-BE49-F238E27FC236}">
                <a16:creationId xmlns:a16="http://schemas.microsoft.com/office/drawing/2014/main" id="{B6E53A93-61F7-4EDD-9DAF-EF45EC4D25C3}"/>
              </a:ext>
            </a:extLst>
          </p:cNvPr>
          <p:cNvSpPr/>
          <p:nvPr/>
        </p:nvSpPr>
        <p:spPr bwMode="auto">
          <a:xfrm>
            <a:off x="380167" y="818216"/>
            <a:ext cx="897622" cy="307911"/>
          </a:xfrm>
          <a:prstGeom prst="rect">
            <a:avLst/>
          </a:prstGeom>
          <a:solidFill>
            <a:schemeClr val="bg1">
              <a:lumMod val="65000"/>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t>菜单</a:t>
            </a:r>
            <a:endParaRPr lang="zh-CN" altLang="en-US" sz="1400" b="1" dirty="0">
              <a:solidFill>
                <a:schemeClr val="dk1"/>
              </a:solidFill>
            </a:endParaRPr>
          </a:p>
        </p:txBody>
      </p:sp>
      <p:pic>
        <p:nvPicPr>
          <p:cNvPr id="4" name="图片 3">
            <a:extLst>
              <a:ext uri="{FF2B5EF4-FFF2-40B4-BE49-F238E27FC236}">
                <a16:creationId xmlns:a16="http://schemas.microsoft.com/office/drawing/2014/main" id="{39C12269-05BD-4683-8C17-0BD795B24C36}"/>
              </a:ext>
            </a:extLst>
          </p:cNvPr>
          <p:cNvPicPr>
            <a:picLocks noChangeAspect="1"/>
          </p:cNvPicPr>
          <p:nvPr/>
        </p:nvPicPr>
        <p:blipFill>
          <a:blip r:embed="rId4"/>
          <a:stretch>
            <a:fillRect/>
          </a:stretch>
        </p:blipFill>
        <p:spPr>
          <a:xfrm>
            <a:off x="1416599" y="802266"/>
            <a:ext cx="2975106" cy="2066723"/>
          </a:xfrm>
          <a:prstGeom prst="rect">
            <a:avLst/>
          </a:prstGeom>
        </p:spPr>
      </p:pic>
      <p:pic>
        <p:nvPicPr>
          <p:cNvPr id="5" name="图片 4">
            <a:extLst>
              <a:ext uri="{FF2B5EF4-FFF2-40B4-BE49-F238E27FC236}">
                <a16:creationId xmlns:a16="http://schemas.microsoft.com/office/drawing/2014/main" id="{5008759A-90FE-4C7F-AE5D-65BEE9304733}"/>
              </a:ext>
            </a:extLst>
          </p:cNvPr>
          <p:cNvPicPr>
            <a:picLocks noChangeAspect="1"/>
          </p:cNvPicPr>
          <p:nvPr/>
        </p:nvPicPr>
        <p:blipFill>
          <a:blip r:embed="rId5"/>
          <a:stretch>
            <a:fillRect/>
          </a:stretch>
        </p:blipFill>
        <p:spPr>
          <a:xfrm>
            <a:off x="1416599" y="3251408"/>
            <a:ext cx="1464253" cy="561297"/>
          </a:xfrm>
          <a:prstGeom prst="rect">
            <a:avLst/>
          </a:prstGeom>
        </p:spPr>
      </p:pic>
      <p:pic>
        <p:nvPicPr>
          <p:cNvPr id="6" name="图片 5">
            <a:extLst>
              <a:ext uri="{FF2B5EF4-FFF2-40B4-BE49-F238E27FC236}">
                <a16:creationId xmlns:a16="http://schemas.microsoft.com/office/drawing/2014/main" id="{5B7CD399-9334-4182-BC96-4840BEF79CEE}"/>
              </a:ext>
            </a:extLst>
          </p:cNvPr>
          <p:cNvPicPr>
            <a:picLocks noChangeAspect="1"/>
          </p:cNvPicPr>
          <p:nvPr/>
        </p:nvPicPr>
        <p:blipFill>
          <a:blip r:embed="rId6"/>
          <a:stretch>
            <a:fillRect/>
          </a:stretch>
        </p:blipFill>
        <p:spPr>
          <a:xfrm>
            <a:off x="898823" y="4926594"/>
            <a:ext cx="3924300" cy="1190625"/>
          </a:xfrm>
          <a:prstGeom prst="rect">
            <a:avLst/>
          </a:prstGeom>
        </p:spPr>
      </p:pic>
      <p:pic>
        <p:nvPicPr>
          <p:cNvPr id="8" name="图片 7">
            <a:extLst>
              <a:ext uri="{FF2B5EF4-FFF2-40B4-BE49-F238E27FC236}">
                <a16:creationId xmlns:a16="http://schemas.microsoft.com/office/drawing/2014/main" id="{F3FF19F2-26A3-43A6-A5C6-69C60DF0E0B6}"/>
              </a:ext>
            </a:extLst>
          </p:cNvPr>
          <p:cNvPicPr>
            <a:picLocks noChangeAspect="1"/>
          </p:cNvPicPr>
          <p:nvPr/>
        </p:nvPicPr>
        <p:blipFill>
          <a:blip r:embed="rId7"/>
          <a:stretch>
            <a:fillRect/>
          </a:stretch>
        </p:blipFill>
        <p:spPr>
          <a:xfrm>
            <a:off x="6096000" y="972171"/>
            <a:ext cx="3124200" cy="2190750"/>
          </a:xfrm>
          <a:prstGeom prst="rect">
            <a:avLst/>
          </a:prstGeom>
        </p:spPr>
      </p:pic>
      <p:pic>
        <p:nvPicPr>
          <p:cNvPr id="9" name="图片 8">
            <a:extLst>
              <a:ext uri="{FF2B5EF4-FFF2-40B4-BE49-F238E27FC236}">
                <a16:creationId xmlns:a16="http://schemas.microsoft.com/office/drawing/2014/main" id="{A1D4C0E0-B8CA-4F94-AD3F-441C46B27020}"/>
              </a:ext>
            </a:extLst>
          </p:cNvPr>
          <p:cNvPicPr>
            <a:picLocks noChangeAspect="1"/>
          </p:cNvPicPr>
          <p:nvPr/>
        </p:nvPicPr>
        <p:blipFill rotWithShape="1">
          <a:blip r:embed="rId8"/>
          <a:srcRect l="644" t="2255" r="50562" b="48386"/>
          <a:stretch/>
        </p:blipFill>
        <p:spPr>
          <a:xfrm>
            <a:off x="7921437" y="4227046"/>
            <a:ext cx="3129093" cy="1780463"/>
          </a:xfrm>
          <a:prstGeom prst="rect">
            <a:avLst/>
          </a:prstGeom>
        </p:spPr>
      </p:pic>
      <p:cxnSp>
        <p:nvCxnSpPr>
          <p:cNvPr id="12" name="连接符: 肘形 11">
            <a:extLst>
              <a:ext uri="{FF2B5EF4-FFF2-40B4-BE49-F238E27FC236}">
                <a16:creationId xmlns:a16="http://schemas.microsoft.com/office/drawing/2014/main" id="{DABE338F-1480-473D-A18C-06CC43708E49}"/>
              </a:ext>
            </a:extLst>
          </p:cNvPr>
          <p:cNvCxnSpPr>
            <a:cxnSpLocks/>
          </p:cNvCxnSpPr>
          <p:nvPr/>
        </p:nvCxnSpPr>
        <p:spPr>
          <a:xfrm flipV="1">
            <a:off x="3844413" y="1653927"/>
            <a:ext cx="2246694" cy="413620"/>
          </a:xfrm>
          <a:prstGeom prst="bentConnector3">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D5AD219F-6873-49B1-956C-ABCCFFB77A4E}"/>
              </a:ext>
            </a:extLst>
          </p:cNvPr>
          <p:cNvCxnSpPr>
            <a:cxnSpLocks/>
          </p:cNvCxnSpPr>
          <p:nvPr/>
        </p:nvCxnSpPr>
        <p:spPr>
          <a:xfrm>
            <a:off x="4054207" y="2375587"/>
            <a:ext cx="3785544" cy="2410267"/>
          </a:xfrm>
          <a:prstGeom prst="bentConnector3">
            <a:avLst>
              <a:gd name="adj1" fmla="val 50000"/>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32D26786-B89E-4A37-8F0D-0B8251A5B3FB}"/>
              </a:ext>
            </a:extLst>
          </p:cNvPr>
          <p:cNvCxnSpPr>
            <a:cxnSpLocks/>
          </p:cNvCxnSpPr>
          <p:nvPr/>
        </p:nvCxnSpPr>
        <p:spPr>
          <a:xfrm rot="5400000">
            <a:off x="1425362" y="4002044"/>
            <a:ext cx="1249330" cy="599770"/>
          </a:xfrm>
          <a:prstGeom prst="bentConnector3">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68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 y="0"/>
            <a:ext cx="12180722" cy="6858000"/>
          </a:xfrm>
          <a:prstGeom prst="rect">
            <a:avLst/>
          </a:prstGeom>
        </p:spPr>
      </p:pic>
      <p:sp>
        <p:nvSpPr>
          <p:cNvPr id="4" name="文本框 3"/>
          <p:cNvSpPr txBox="1"/>
          <p:nvPr/>
        </p:nvSpPr>
        <p:spPr>
          <a:xfrm>
            <a:off x="2721000" y="1539000"/>
            <a:ext cx="899999"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rPr>
              <a:t>03</a:t>
            </a:r>
            <a:endParaRPr kumimoji="0" lang="zh-CN" altLang="en-US"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endParaRPr>
          </a:p>
        </p:txBody>
      </p:sp>
      <p:sp>
        <p:nvSpPr>
          <p:cNvPr id="5" name="文本框 4"/>
          <p:cNvSpPr txBox="1"/>
          <p:nvPr/>
        </p:nvSpPr>
        <p:spPr>
          <a:xfrm>
            <a:off x="2136000" y="2439000"/>
            <a:ext cx="5400000"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lang="zh-CN" altLang="en-US" sz="3600" b="1" dirty="0">
                <a:solidFill>
                  <a:srgbClr val="000000">
                    <a:lumMod val="75000"/>
                    <a:lumOff val="25000"/>
                  </a:srgbClr>
                </a:solidFill>
                <a:latin typeface="Arial"/>
                <a:ea typeface="微软雅黑"/>
              </a:rPr>
              <a:t>系统开发</a:t>
            </a:r>
            <a:endParaRPr kumimoji="0" lang="zh-CN" altLang="en-US" sz="36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Tree>
    <p:extLst>
      <p:ext uri="{BB962C8B-B14F-4D97-AF65-F5344CB8AC3E}">
        <p14:creationId xmlns:p14="http://schemas.microsoft.com/office/powerpoint/2010/main" val="347666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4566000" y="112395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87278" y="2137688"/>
            <a:ext cx="3518695" cy="179131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marL="0" marR="0" lvl="0" indent="0" algn="l" defTabSz="913765" rtl="0" eaLnBrk="1" fontAlgn="auto" latinLnBrk="0" hangingPunct="1">
              <a:lnSpc>
                <a:spcPct val="120000"/>
              </a:lnSpc>
              <a:spcBef>
                <a:spcPct val="0"/>
              </a:spcBef>
              <a:spcAft>
                <a:spcPts val="0"/>
              </a:spcAft>
              <a:buClrTx/>
              <a:buSzTx/>
              <a:buFontTx/>
              <a:buNone/>
              <a:tabLst/>
              <a:defRPr/>
            </a:pP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36" name="íṡ1íḑè"/>
          <p:cNvSpPr txBox="1"/>
          <p:nvPr/>
        </p:nvSpPr>
        <p:spPr bwMode="auto">
          <a:xfrm>
            <a:off x="590814" y="2677939"/>
            <a:ext cx="351869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spcBef>
                <a:spcPct val="0"/>
              </a:spcBef>
            </a:pPr>
            <a:r>
              <a:rPr lang="zh-CN" altLang="en-US" sz="2000" b="1" dirty="0">
                <a:solidFill>
                  <a:srgbClr val="000000"/>
                </a:solidFill>
              </a:rPr>
              <a:t>医用</a:t>
            </a:r>
            <a:r>
              <a:rPr lang="en-US" altLang="zh-CN" sz="2000" b="1" dirty="0">
                <a:solidFill>
                  <a:srgbClr val="000000"/>
                </a:solidFill>
              </a:rPr>
              <a:t>CT</a:t>
            </a:r>
            <a:r>
              <a:rPr lang="zh-CN" altLang="en-US" sz="2000" b="1" dirty="0">
                <a:solidFill>
                  <a:srgbClr val="000000"/>
                </a:solidFill>
              </a:rPr>
              <a:t>成像设备质量检测系统</a:t>
            </a:r>
            <a:endParaRPr kumimoji="0" lang="en-US" altLang="zh-CN"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1" name="íṣļíḋé"/>
          <p:cNvSpPr/>
          <p:nvPr/>
        </p:nvSpPr>
        <p:spPr bwMode="auto">
          <a:xfrm>
            <a:off x="1116278" y="4546448"/>
            <a:ext cx="1743944" cy="105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2" name="ïšlîḓê"/>
          <p:cNvSpPr/>
          <p:nvPr/>
        </p:nvSpPr>
        <p:spPr bwMode="auto">
          <a:xfrm>
            <a:off x="1116278" y="5541212"/>
            <a:ext cx="56673" cy="57667"/>
          </a:xfrm>
          <a:custGeom>
            <a:avLst/>
            <a:gdLst>
              <a:gd name="T0" fmla="*/ 108 w 114"/>
              <a:gd name="T1" fmla="*/ 0 h 116"/>
              <a:gd name="T2" fmla="*/ 0 w 114"/>
              <a:gd name="T3" fmla="*/ 109 h 116"/>
              <a:gd name="T4" fmla="*/ 0 w 114"/>
              <a:gd name="T5" fmla="*/ 116 h 116"/>
              <a:gd name="T6" fmla="*/ 6 w 114"/>
              <a:gd name="T7" fmla="*/ 116 h 116"/>
              <a:gd name="T8" fmla="*/ 114 w 114"/>
              <a:gd name="T9" fmla="*/ 8 h 116"/>
              <a:gd name="T10" fmla="*/ 108 w 114"/>
              <a:gd name="T11" fmla="*/ 8 h 116"/>
              <a:gd name="T12" fmla="*/ 108 w 114"/>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14" h="116">
                <a:moveTo>
                  <a:pt x="108" y="0"/>
                </a:moveTo>
                <a:lnTo>
                  <a:pt x="0" y="109"/>
                </a:lnTo>
                <a:lnTo>
                  <a:pt x="0" y="116"/>
                </a:lnTo>
                <a:lnTo>
                  <a:pt x="6" y="116"/>
                </a:lnTo>
                <a:lnTo>
                  <a:pt x="114" y="8"/>
                </a:lnTo>
                <a:lnTo>
                  <a:pt x="108" y="8"/>
                </a:lnTo>
                <a:lnTo>
                  <a:pt x="108" y="0"/>
                </a:lnTo>
                <a:close/>
              </a:path>
            </a:pathLst>
          </a:custGeom>
          <a:solidFill>
            <a:srgbClr val="BC946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3" name="ïš1ïḓè"/>
          <p:cNvSpPr/>
          <p:nvPr/>
        </p:nvSpPr>
        <p:spPr bwMode="auto">
          <a:xfrm>
            <a:off x="1116278" y="5541212"/>
            <a:ext cx="56673" cy="57667"/>
          </a:xfrm>
          <a:custGeom>
            <a:avLst/>
            <a:gdLst>
              <a:gd name="T0" fmla="*/ 108 w 114"/>
              <a:gd name="T1" fmla="*/ 0 h 116"/>
              <a:gd name="T2" fmla="*/ 0 w 114"/>
              <a:gd name="T3" fmla="*/ 109 h 116"/>
              <a:gd name="T4" fmla="*/ 0 w 114"/>
              <a:gd name="T5" fmla="*/ 116 h 116"/>
              <a:gd name="T6" fmla="*/ 6 w 114"/>
              <a:gd name="T7" fmla="*/ 116 h 116"/>
              <a:gd name="T8" fmla="*/ 114 w 114"/>
              <a:gd name="T9" fmla="*/ 8 h 116"/>
              <a:gd name="T10" fmla="*/ 108 w 114"/>
              <a:gd name="T11" fmla="*/ 8 h 116"/>
              <a:gd name="T12" fmla="*/ 108 w 114"/>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14" h="116">
                <a:moveTo>
                  <a:pt x="108" y="0"/>
                </a:moveTo>
                <a:lnTo>
                  <a:pt x="0" y="109"/>
                </a:lnTo>
                <a:lnTo>
                  <a:pt x="0" y="116"/>
                </a:lnTo>
                <a:lnTo>
                  <a:pt x="6" y="116"/>
                </a:lnTo>
                <a:lnTo>
                  <a:pt x="114" y="8"/>
                </a:lnTo>
                <a:lnTo>
                  <a:pt x="108" y="8"/>
                </a:lnTo>
                <a:lnTo>
                  <a:pt x="1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4" name="iṧḻîdé"/>
          <p:cNvSpPr/>
          <p:nvPr/>
        </p:nvSpPr>
        <p:spPr bwMode="auto">
          <a:xfrm>
            <a:off x="1116278" y="4546448"/>
            <a:ext cx="56673" cy="56673"/>
          </a:xfrm>
          <a:custGeom>
            <a:avLst/>
            <a:gdLst>
              <a:gd name="T0" fmla="*/ 6 w 114"/>
              <a:gd name="T1" fmla="*/ 0 h 114"/>
              <a:gd name="T2" fmla="*/ 0 w 114"/>
              <a:gd name="T3" fmla="*/ 0 h 114"/>
              <a:gd name="T4" fmla="*/ 0 w 114"/>
              <a:gd name="T5" fmla="*/ 6 h 114"/>
              <a:gd name="T6" fmla="*/ 108 w 114"/>
              <a:gd name="T7" fmla="*/ 114 h 114"/>
              <a:gd name="T8" fmla="*/ 108 w 114"/>
              <a:gd name="T9" fmla="*/ 108 h 114"/>
              <a:gd name="T10" fmla="*/ 114 w 114"/>
              <a:gd name="T11" fmla="*/ 108 h 114"/>
              <a:gd name="T12" fmla="*/ 6 w 11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14" h="114">
                <a:moveTo>
                  <a:pt x="6" y="0"/>
                </a:moveTo>
                <a:lnTo>
                  <a:pt x="0" y="0"/>
                </a:lnTo>
                <a:lnTo>
                  <a:pt x="0" y="6"/>
                </a:lnTo>
                <a:lnTo>
                  <a:pt x="108" y="114"/>
                </a:lnTo>
                <a:lnTo>
                  <a:pt x="108" y="108"/>
                </a:lnTo>
                <a:lnTo>
                  <a:pt x="114" y="108"/>
                </a:lnTo>
                <a:lnTo>
                  <a:pt x="6" y="0"/>
                </a:lnTo>
                <a:close/>
              </a:path>
            </a:pathLst>
          </a:custGeom>
          <a:solidFill>
            <a:srgbClr val="BC946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5" name="ïṧlïdê"/>
          <p:cNvSpPr/>
          <p:nvPr/>
        </p:nvSpPr>
        <p:spPr bwMode="auto">
          <a:xfrm>
            <a:off x="1116278" y="4546448"/>
            <a:ext cx="56673" cy="56673"/>
          </a:xfrm>
          <a:custGeom>
            <a:avLst/>
            <a:gdLst>
              <a:gd name="T0" fmla="*/ 6 w 114"/>
              <a:gd name="T1" fmla="*/ 0 h 114"/>
              <a:gd name="T2" fmla="*/ 0 w 114"/>
              <a:gd name="T3" fmla="*/ 0 h 114"/>
              <a:gd name="T4" fmla="*/ 0 w 114"/>
              <a:gd name="T5" fmla="*/ 6 h 114"/>
              <a:gd name="T6" fmla="*/ 108 w 114"/>
              <a:gd name="T7" fmla="*/ 114 h 114"/>
              <a:gd name="T8" fmla="*/ 108 w 114"/>
              <a:gd name="T9" fmla="*/ 108 h 114"/>
              <a:gd name="T10" fmla="*/ 114 w 114"/>
              <a:gd name="T11" fmla="*/ 108 h 114"/>
              <a:gd name="T12" fmla="*/ 6 w 11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14" h="114">
                <a:moveTo>
                  <a:pt x="6" y="0"/>
                </a:moveTo>
                <a:lnTo>
                  <a:pt x="0" y="0"/>
                </a:lnTo>
                <a:lnTo>
                  <a:pt x="0" y="6"/>
                </a:lnTo>
                <a:lnTo>
                  <a:pt x="108" y="114"/>
                </a:lnTo>
                <a:lnTo>
                  <a:pt x="108" y="108"/>
                </a:lnTo>
                <a:lnTo>
                  <a:pt x="114" y="108"/>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6" name="îsļïḓe"/>
          <p:cNvSpPr/>
          <p:nvPr/>
        </p:nvSpPr>
        <p:spPr bwMode="auto">
          <a:xfrm>
            <a:off x="2803548" y="5541212"/>
            <a:ext cx="56673" cy="57667"/>
          </a:xfrm>
          <a:custGeom>
            <a:avLst/>
            <a:gdLst>
              <a:gd name="T0" fmla="*/ 4 w 114"/>
              <a:gd name="T1" fmla="*/ 0 h 116"/>
              <a:gd name="T2" fmla="*/ 4 w 114"/>
              <a:gd name="T3" fmla="*/ 8 h 116"/>
              <a:gd name="T4" fmla="*/ 0 w 114"/>
              <a:gd name="T5" fmla="*/ 8 h 116"/>
              <a:gd name="T6" fmla="*/ 108 w 114"/>
              <a:gd name="T7" fmla="*/ 116 h 116"/>
              <a:gd name="T8" fmla="*/ 114 w 114"/>
              <a:gd name="T9" fmla="*/ 116 h 116"/>
              <a:gd name="T10" fmla="*/ 114 w 114"/>
              <a:gd name="T11" fmla="*/ 109 h 116"/>
              <a:gd name="T12" fmla="*/ 4 w 114"/>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14" h="116">
                <a:moveTo>
                  <a:pt x="4" y="0"/>
                </a:moveTo>
                <a:lnTo>
                  <a:pt x="4" y="8"/>
                </a:lnTo>
                <a:lnTo>
                  <a:pt x="0" y="8"/>
                </a:lnTo>
                <a:lnTo>
                  <a:pt x="108" y="116"/>
                </a:lnTo>
                <a:lnTo>
                  <a:pt x="114" y="116"/>
                </a:lnTo>
                <a:lnTo>
                  <a:pt x="114" y="109"/>
                </a:lnTo>
                <a:lnTo>
                  <a:pt x="4" y="0"/>
                </a:lnTo>
                <a:close/>
              </a:path>
            </a:pathLst>
          </a:custGeom>
          <a:solidFill>
            <a:srgbClr val="BC946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7" name="ïṡḻiḑê"/>
          <p:cNvSpPr/>
          <p:nvPr/>
        </p:nvSpPr>
        <p:spPr bwMode="auto">
          <a:xfrm>
            <a:off x="2803548" y="5541212"/>
            <a:ext cx="56673" cy="57667"/>
          </a:xfrm>
          <a:custGeom>
            <a:avLst/>
            <a:gdLst>
              <a:gd name="T0" fmla="*/ 4 w 114"/>
              <a:gd name="T1" fmla="*/ 0 h 116"/>
              <a:gd name="T2" fmla="*/ 4 w 114"/>
              <a:gd name="T3" fmla="*/ 8 h 116"/>
              <a:gd name="T4" fmla="*/ 0 w 114"/>
              <a:gd name="T5" fmla="*/ 8 h 116"/>
              <a:gd name="T6" fmla="*/ 108 w 114"/>
              <a:gd name="T7" fmla="*/ 116 h 116"/>
              <a:gd name="T8" fmla="*/ 114 w 114"/>
              <a:gd name="T9" fmla="*/ 116 h 116"/>
              <a:gd name="T10" fmla="*/ 114 w 114"/>
              <a:gd name="T11" fmla="*/ 109 h 116"/>
              <a:gd name="T12" fmla="*/ 4 w 114"/>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114" h="116">
                <a:moveTo>
                  <a:pt x="4" y="0"/>
                </a:moveTo>
                <a:lnTo>
                  <a:pt x="4" y="8"/>
                </a:lnTo>
                <a:lnTo>
                  <a:pt x="0" y="8"/>
                </a:lnTo>
                <a:lnTo>
                  <a:pt x="108" y="116"/>
                </a:lnTo>
                <a:lnTo>
                  <a:pt x="114" y="116"/>
                </a:lnTo>
                <a:lnTo>
                  <a:pt x="114" y="10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8" name="îşḻîḍé"/>
          <p:cNvSpPr/>
          <p:nvPr/>
        </p:nvSpPr>
        <p:spPr bwMode="auto">
          <a:xfrm>
            <a:off x="1169968" y="4600138"/>
            <a:ext cx="1635569" cy="945051"/>
          </a:xfrm>
          <a:custGeom>
            <a:avLst/>
            <a:gdLst>
              <a:gd name="T0" fmla="*/ 1574 w 1584"/>
              <a:gd name="T1" fmla="*/ 908 h 916"/>
              <a:gd name="T2" fmla="*/ 11 w 1584"/>
              <a:gd name="T3" fmla="*/ 908 h 916"/>
              <a:gd name="T4" fmla="*/ 3 w 1584"/>
              <a:gd name="T5" fmla="*/ 916 h 916"/>
              <a:gd name="T6" fmla="*/ 1582 w 1584"/>
              <a:gd name="T7" fmla="*/ 916 h 916"/>
              <a:gd name="T8" fmla="*/ 1574 w 1584"/>
              <a:gd name="T9" fmla="*/ 908 h 916"/>
              <a:gd name="T10" fmla="*/ 1577 w 1584"/>
              <a:gd name="T11" fmla="*/ 672 h 916"/>
              <a:gd name="T12" fmla="*/ 1577 w 1584"/>
              <a:gd name="T13" fmla="*/ 905 h 916"/>
              <a:gd name="T14" fmla="*/ 1584 w 1584"/>
              <a:gd name="T15" fmla="*/ 912 h 916"/>
              <a:gd name="T16" fmla="*/ 1584 w 1584"/>
              <a:gd name="T17" fmla="*/ 678 h 916"/>
              <a:gd name="T18" fmla="*/ 1577 w 1584"/>
              <a:gd name="T19" fmla="*/ 672 h 916"/>
              <a:gd name="T20" fmla="*/ 1584 w 1584"/>
              <a:gd name="T21" fmla="*/ 257 h 916"/>
              <a:gd name="T22" fmla="*/ 1577 w 1584"/>
              <a:gd name="T23" fmla="*/ 263 h 916"/>
              <a:gd name="T24" fmla="*/ 1577 w 1584"/>
              <a:gd name="T25" fmla="*/ 544 h 916"/>
              <a:gd name="T26" fmla="*/ 1584 w 1584"/>
              <a:gd name="T27" fmla="*/ 559 h 916"/>
              <a:gd name="T28" fmla="*/ 1584 w 1584"/>
              <a:gd name="T29" fmla="*/ 257 h 916"/>
              <a:gd name="T30" fmla="*/ 0 w 1584"/>
              <a:gd name="T31" fmla="*/ 3 h 916"/>
              <a:gd name="T32" fmla="*/ 0 w 1584"/>
              <a:gd name="T33" fmla="*/ 912 h 916"/>
              <a:gd name="T34" fmla="*/ 8 w 1584"/>
              <a:gd name="T35" fmla="*/ 905 h 916"/>
              <a:gd name="T36" fmla="*/ 8 w 1584"/>
              <a:gd name="T37" fmla="*/ 11 h 916"/>
              <a:gd name="T38" fmla="*/ 0 w 1584"/>
              <a:gd name="T39" fmla="*/ 3 h 916"/>
              <a:gd name="T40" fmla="*/ 1099 w 1584"/>
              <a:gd name="T41" fmla="*/ 0 h 916"/>
              <a:gd name="T42" fmla="*/ 3 w 1584"/>
              <a:gd name="T43" fmla="*/ 0 h 916"/>
              <a:gd name="T44" fmla="*/ 11 w 1584"/>
              <a:gd name="T45" fmla="*/ 8 h 916"/>
              <a:gd name="T46" fmla="*/ 1081 w 1584"/>
              <a:gd name="T47" fmla="*/ 8 h 916"/>
              <a:gd name="T48" fmla="*/ 1081 w 1584"/>
              <a:gd name="T49" fmla="*/ 8 h 916"/>
              <a:gd name="T50" fmla="*/ 1098 w 1584"/>
              <a:gd name="T51" fmla="*/ 8 h 916"/>
              <a:gd name="T52" fmla="*/ 1099 w 1584"/>
              <a:gd name="T53" fmla="*/ 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4" h="916">
                <a:moveTo>
                  <a:pt x="1574" y="908"/>
                </a:moveTo>
                <a:cubicBezTo>
                  <a:pt x="11" y="908"/>
                  <a:pt x="11" y="908"/>
                  <a:pt x="11" y="908"/>
                </a:cubicBezTo>
                <a:cubicBezTo>
                  <a:pt x="3" y="916"/>
                  <a:pt x="3" y="916"/>
                  <a:pt x="3" y="916"/>
                </a:cubicBezTo>
                <a:cubicBezTo>
                  <a:pt x="1582" y="916"/>
                  <a:pt x="1582" y="916"/>
                  <a:pt x="1582" y="916"/>
                </a:cubicBezTo>
                <a:cubicBezTo>
                  <a:pt x="1574" y="908"/>
                  <a:pt x="1574" y="908"/>
                  <a:pt x="1574" y="908"/>
                </a:cubicBezTo>
                <a:moveTo>
                  <a:pt x="1577" y="672"/>
                </a:moveTo>
                <a:cubicBezTo>
                  <a:pt x="1577" y="905"/>
                  <a:pt x="1577" y="905"/>
                  <a:pt x="1577" y="905"/>
                </a:cubicBezTo>
                <a:cubicBezTo>
                  <a:pt x="1584" y="912"/>
                  <a:pt x="1584" y="912"/>
                  <a:pt x="1584" y="912"/>
                </a:cubicBezTo>
                <a:cubicBezTo>
                  <a:pt x="1584" y="678"/>
                  <a:pt x="1584" y="678"/>
                  <a:pt x="1584" y="678"/>
                </a:cubicBezTo>
                <a:cubicBezTo>
                  <a:pt x="1582" y="676"/>
                  <a:pt x="1579" y="674"/>
                  <a:pt x="1577" y="672"/>
                </a:cubicBezTo>
                <a:moveTo>
                  <a:pt x="1584" y="257"/>
                </a:moveTo>
                <a:cubicBezTo>
                  <a:pt x="1582" y="259"/>
                  <a:pt x="1579" y="261"/>
                  <a:pt x="1577" y="263"/>
                </a:cubicBezTo>
                <a:cubicBezTo>
                  <a:pt x="1577" y="544"/>
                  <a:pt x="1577" y="544"/>
                  <a:pt x="1577" y="544"/>
                </a:cubicBezTo>
                <a:cubicBezTo>
                  <a:pt x="1579" y="549"/>
                  <a:pt x="1582" y="554"/>
                  <a:pt x="1584" y="559"/>
                </a:cubicBezTo>
                <a:cubicBezTo>
                  <a:pt x="1584" y="257"/>
                  <a:pt x="1584" y="257"/>
                  <a:pt x="1584" y="257"/>
                </a:cubicBezTo>
                <a:moveTo>
                  <a:pt x="0" y="3"/>
                </a:moveTo>
                <a:cubicBezTo>
                  <a:pt x="0" y="912"/>
                  <a:pt x="0" y="912"/>
                  <a:pt x="0" y="912"/>
                </a:cubicBezTo>
                <a:cubicBezTo>
                  <a:pt x="8" y="905"/>
                  <a:pt x="8" y="905"/>
                  <a:pt x="8" y="905"/>
                </a:cubicBezTo>
                <a:cubicBezTo>
                  <a:pt x="8" y="11"/>
                  <a:pt x="8" y="11"/>
                  <a:pt x="8" y="11"/>
                </a:cubicBezTo>
                <a:cubicBezTo>
                  <a:pt x="0" y="3"/>
                  <a:pt x="0" y="3"/>
                  <a:pt x="0" y="3"/>
                </a:cubicBezTo>
                <a:moveTo>
                  <a:pt x="1099" y="0"/>
                </a:moveTo>
                <a:cubicBezTo>
                  <a:pt x="3" y="0"/>
                  <a:pt x="3" y="0"/>
                  <a:pt x="3" y="0"/>
                </a:cubicBezTo>
                <a:cubicBezTo>
                  <a:pt x="11" y="8"/>
                  <a:pt x="11" y="8"/>
                  <a:pt x="11" y="8"/>
                </a:cubicBezTo>
                <a:cubicBezTo>
                  <a:pt x="1081" y="8"/>
                  <a:pt x="1081" y="8"/>
                  <a:pt x="1081" y="8"/>
                </a:cubicBezTo>
                <a:cubicBezTo>
                  <a:pt x="1081" y="8"/>
                  <a:pt x="1081" y="8"/>
                  <a:pt x="1081" y="8"/>
                </a:cubicBezTo>
                <a:cubicBezTo>
                  <a:pt x="1098" y="8"/>
                  <a:pt x="1098" y="8"/>
                  <a:pt x="1098" y="8"/>
                </a:cubicBezTo>
                <a:cubicBezTo>
                  <a:pt x="1098" y="5"/>
                  <a:pt x="1098" y="2"/>
                  <a:pt x="1099" y="0"/>
                </a:cubicBezTo>
              </a:path>
            </a:pathLst>
          </a:custGeom>
          <a:solidFill>
            <a:srgbClr val="BC946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49" name="îsļïḓè"/>
          <p:cNvSpPr/>
          <p:nvPr/>
        </p:nvSpPr>
        <p:spPr bwMode="auto">
          <a:xfrm>
            <a:off x="1169968" y="5533754"/>
            <a:ext cx="11434" cy="11434"/>
          </a:xfrm>
          <a:custGeom>
            <a:avLst/>
            <a:gdLst>
              <a:gd name="T0" fmla="*/ 17 w 23"/>
              <a:gd name="T1" fmla="*/ 0 h 23"/>
              <a:gd name="T2" fmla="*/ 0 w 23"/>
              <a:gd name="T3" fmla="*/ 15 h 23"/>
              <a:gd name="T4" fmla="*/ 0 w 23"/>
              <a:gd name="T5" fmla="*/ 23 h 23"/>
              <a:gd name="T6" fmla="*/ 6 w 23"/>
              <a:gd name="T7" fmla="*/ 23 h 23"/>
              <a:gd name="T8" fmla="*/ 23 w 23"/>
              <a:gd name="T9" fmla="*/ 6 h 23"/>
              <a:gd name="T10" fmla="*/ 17 w 23"/>
              <a:gd name="T11" fmla="*/ 6 h 23"/>
              <a:gd name="T12" fmla="*/ 17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7" y="0"/>
                </a:moveTo>
                <a:lnTo>
                  <a:pt x="0" y="15"/>
                </a:lnTo>
                <a:lnTo>
                  <a:pt x="0" y="23"/>
                </a:lnTo>
                <a:lnTo>
                  <a:pt x="6" y="23"/>
                </a:lnTo>
                <a:lnTo>
                  <a:pt x="23" y="6"/>
                </a:lnTo>
                <a:lnTo>
                  <a:pt x="17" y="6"/>
                </a:lnTo>
                <a:lnTo>
                  <a:pt x="17" y="0"/>
                </a:lnTo>
                <a:close/>
              </a:path>
            </a:pathLst>
          </a:custGeom>
          <a:solidFill>
            <a:srgbClr val="B28C6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0" name="îṣļïḑè"/>
          <p:cNvSpPr/>
          <p:nvPr/>
        </p:nvSpPr>
        <p:spPr bwMode="auto">
          <a:xfrm>
            <a:off x="1169968" y="5533754"/>
            <a:ext cx="11434" cy="11434"/>
          </a:xfrm>
          <a:custGeom>
            <a:avLst/>
            <a:gdLst>
              <a:gd name="T0" fmla="*/ 17 w 23"/>
              <a:gd name="T1" fmla="*/ 0 h 23"/>
              <a:gd name="T2" fmla="*/ 0 w 23"/>
              <a:gd name="T3" fmla="*/ 15 h 23"/>
              <a:gd name="T4" fmla="*/ 0 w 23"/>
              <a:gd name="T5" fmla="*/ 23 h 23"/>
              <a:gd name="T6" fmla="*/ 6 w 23"/>
              <a:gd name="T7" fmla="*/ 23 h 23"/>
              <a:gd name="T8" fmla="*/ 23 w 23"/>
              <a:gd name="T9" fmla="*/ 6 h 23"/>
              <a:gd name="T10" fmla="*/ 17 w 23"/>
              <a:gd name="T11" fmla="*/ 6 h 23"/>
              <a:gd name="T12" fmla="*/ 17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17" y="0"/>
                </a:moveTo>
                <a:lnTo>
                  <a:pt x="0" y="15"/>
                </a:lnTo>
                <a:lnTo>
                  <a:pt x="0" y="23"/>
                </a:lnTo>
                <a:lnTo>
                  <a:pt x="6" y="23"/>
                </a:lnTo>
                <a:lnTo>
                  <a:pt x="23" y="6"/>
                </a:lnTo>
                <a:lnTo>
                  <a:pt x="17" y="6"/>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1" name="íşḷíďé"/>
          <p:cNvSpPr/>
          <p:nvPr/>
        </p:nvSpPr>
        <p:spPr bwMode="auto">
          <a:xfrm>
            <a:off x="1169968" y="4600138"/>
            <a:ext cx="11434" cy="11434"/>
          </a:xfrm>
          <a:custGeom>
            <a:avLst/>
            <a:gdLst>
              <a:gd name="T0" fmla="*/ 6 w 23"/>
              <a:gd name="T1" fmla="*/ 0 h 23"/>
              <a:gd name="T2" fmla="*/ 0 w 23"/>
              <a:gd name="T3" fmla="*/ 0 h 23"/>
              <a:gd name="T4" fmla="*/ 0 w 23"/>
              <a:gd name="T5" fmla="*/ 6 h 23"/>
              <a:gd name="T6" fmla="*/ 17 w 23"/>
              <a:gd name="T7" fmla="*/ 23 h 23"/>
              <a:gd name="T8" fmla="*/ 17 w 23"/>
              <a:gd name="T9" fmla="*/ 17 h 23"/>
              <a:gd name="T10" fmla="*/ 23 w 23"/>
              <a:gd name="T11" fmla="*/ 17 h 23"/>
              <a:gd name="T12" fmla="*/ 6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6" y="0"/>
                </a:moveTo>
                <a:lnTo>
                  <a:pt x="0" y="0"/>
                </a:lnTo>
                <a:lnTo>
                  <a:pt x="0" y="6"/>
                </a:lnTo>
                <a:lnTo>
                  <a:pt x="17" y="23"/>
                </a:lnTo>
                <a:lnTo>
                  <a:pt x="17" y="17"/>
                </a:lnTo>
                <a:lnTo>
                  <a:pt x="23" y="17"/>
                </a:lnTo>
                <a:lnTo>
                  <a:pt x="6" y="0"/>
                </a:lnTo>
                <a:close/>
              </a:path>
            </a:pathLst>
          </a:custGeom>
          <a:solidFill>
            <a:srgbClr val="B28C6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2" name="ís1ïdè"/>
          <p:cNvSpPr/>
          <p:nvPr/>
        </p:nvSpPr>
        <p:spPr bwMode="auto">
          <a:xfrm>
            <a:off x="1169968" y="4600138"/>
            <a:ext cx="11434" cy="11434"/>
          </a:xfrm>
          <a:custGeom>
            <a:avLst/>
            <a:gdLst>
              <a:gd name="T0" fmla="*/ 6 w 23"/>
              <a:gd name="T1" fmla="*/ 0 h 23"/>
              <a:gd name="T2" fmla="*/ 0 w 23"/>
              <a:gd name="T3" fmla="*/ 0 h 23"/>
              <a:gd name="T4" fmla="*/ 0 w 23"/>
              <a:gd name="T5" fmla="*/ 6 h 23"/>
              <a:gd name="T6" fmla="*/ 17 w 23"/>
              <a:gd name="T7" fmla="*/ 23 h 23"/>
              <a:gd name="T8" fmla="*/ 17 w 23"/>
              <a:gd name="T9" fmla="*/ 17 h 23"/>
              <a:gd name="T10" fmla="*/ 23 w 23"/>
              <a:gd name="T11" fmla="*/ 17 h 23"/>
              <a:gd name="T12" fmla="*/ 6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6" y="0"/>
                </a:moveTo>
                <a:lnTo>
                  <a:pt x="0" y="0"/>
                </a:lnTo>
                <a:lnTo>
                  <a:pt x="0" y="6"/>
                </a:lnTo>
                <a:lnTo>
                  <a:pt x="17" y="23"/>
                </a:lnTo>
                <a:lnTo>
                  <a:pt x="17" y="17"/>
                </a:lnTo>
                <a:lnTo>
                  <a:pt x="23" y="1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3" name="í$lide"/>
          <p:cNvSpPr/>
          <p:nvPr/>
        </p:nvSpPr>
        <p:spPr bwMode="auto">
          <a:xfrm>
            <a:off x="2795594" y="5533754"/>
            <a:ext cx="9943" cy="11434"/>
          </a:xfrm>
          <a:custGeom>
            <a:avLst/>
            <a:gdLst>
              <a:gd name="T0" fmla="*/ 6 w 20"/>
              <a:gd name="T1" fmla="*/ 0 h 23"/>
              <a:gd name="T2" fmla="*/ 6 w 20"/>
              <a:gd name="T3" fmla="*/ 6 h 23"/>
              <a:gd name="T4" fmla="*/ 0 w 20"/>
              <a:gd name="T5" fmla="*/ 6 h 23"/>
              <a:gd name="T6" fmla="*/ 16 w 20"/>
              <a:gd name="T7" fmla="*/ 23 h 23"/>
              <a:gd name="T8" fmla="*/ 20 w 20"/>
              <a:gd name="T9" fmla="*/ 23 h 23"/>
              <a:gd name="T10" fmla="*/ 20 w 20"/>
              <a:gd name="T11" fmla="*/ 15 h 23"/>
              <a:gd name="T12" fmla="*/ 6 w 2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0" h="23">
                <a:moveTo>
                  <a:pt x="6" y="0"/>
                </a:moveTo>
                <a:lnTo>
                  <a:pt x="6" y="6"/>
                </a:lnTo>
                <a:lnTo>
                  <a:pt x="0" y="6"/>
                </a:lnTo>
                <a:lnTo>
                  <a:pt x="16" y="23"/>
                </a:lnTo>
                <a:lnTo>
                  <a:pt x="20" y="23"/>
                </a:lnTo>
                <a:lnTo>
                  <a:pt x="20" y="15"/>
                </a:lnTo>
                <a:lnTo>
                  <a:pt x="6" y="0"/>
                </a:lnTo>
                <a:close/>
              </a:path>
            </a:pathLst>
          </a:custGeom>
          <a:solidFill>
            <a:srgbClr val="B28C6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4" name="ïsľîḋê"/>
          <p:cNvSpPr/>
          <p:nvPr/>
        </p:nvSpPr>
        <p:spPr bwMode="auto">
          <a:xfrm>
            <a:off x="2795594" y="5533754"/>
            <a:ext cx="9943" cy="11434"/>
          </a:xfrm>
          <a:custGeom>
            <a:avLst/>
            <a:gdLst>
              <a:gd name="T0" fmla="*/ 6 w 20"/>
              <a:gd name="T1" fmla="*/ 0 h 23"/>
              <a:gd name="T2" fmla="*/ 6 w 20"/>
              <a:gd name="T3" fmla="*/ 6 h 23"/>
              <a:gd name="T4" fmla="*/ 0 w 20"/>
              <a:gd name="T5" fmla="*/ 6 h 23"/>
              <a:gd name="T6" fmla="*/ 16 w 20"/>
              <a:gd name="T7" fmla="*/ 23 h 23"/>
              <a:gd name="T8" fmla="*/ 20 w 20"/>
              <a:gd name="T9" fmla="*/ 23 h 23"/>
              <a:gd name="T10" fmla="*/ 20 w 20"/>
              <a:gd name="T11" fmla="*/ 15 h 23"/>
              <a:gd name="T12" fmla="*/ 6 w 2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0" h="23">
                <a:moveTo>
                  <a:pt x="6" y="0"/>
                </a:moveTo>
                <a:lnTo>
                  <a:pt x="6" y="6"/>
                </a:lnTo>
                <a:lnTo>
                  <a:pt x="0" y="6"/>
                </a:lnTo>
                <a:lnTo>
                  <a:pt x="16" y="23"/>
                </a:lnTo>
                <a:lnTo>
                  <a:pt x="20" y="23"/>
                </a:lnTo>
                <a:lnTo>
                  <a:pt x="20" y="15"/>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6" name="îşḷíḓé"/>
          <p:cNvSpPr/>
          <p:nvPr/>
        </p:nvSpPr>
        <p:spPr bwMode="auto">
          <a:xfrm>
            <a:off x="1178419" y="4608589"/>
            <a:ext cx="1620157" cy="92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8" name="îŝ1iḋé"/>
          <p:cNvSpPr/>
          <p:nvPr/>
        </p:nvSpPr>
        <p:spPr bwMode="auto">
          <a:xfrm>
            <a:off x="648475" y="5688363"/>
            <a:ext cx="2678554" cy="355947"/>
          </a:xfrm>
          <a:custGeom>
            <a:avLst/>
            <a:gdLst>
              <a:gd name="T0" fmla="*/ 2518 w 2594"/>
              <a:gd name="T1" fmla="*/ 345 h 345"/>
              <a:gd name="T2" fmla="*/ 76 w 2594"/>
              <a:gd name="T3" fmla="*/ 345 h 345"/>
              <a:gd name="T4" fmla="*/ 14 w 2594"/>
              <a:gd name="T5" fmla="*/ 323 h 345"/>
              <a:gd name="T6" fmla="*/ 358 w 2594"/>
              <a:gd name="T7" fmla="*/ 12 h 345"/>
              <a:gd name="T8" fmla="*/ 433 w 2594"/>
              <a:gd name="T9" fmla="*/ 0 h 345"/>
              <a:gd name="T10" fmla="*/ 2162 w 2594"/>
              <a:gd name="T11" fmla="*/ 0 h 345"/>
              <a:gd name="T12" fmla="*/ 2237 w 2594"/>
              <a:gd name="T13" fmla="*/ 12 h 345"/>
              <a:gd name="T14" fmla="*/ 2581 w 2594"/>
              <a:gd name="T15" fmla="*/ 323 h 345"/>
              <a:gd name="T16" fmla="*/ 2518 w 2594"/>
              <a:gd name="T17"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4" h="345">
                <a:moveTo>
                  <a:pt x="2518" y="345"/>
                </a:moveTo>
                <a:cubicBezTo>
                  <a:pt x="76" y="345"/>
                  <a:pt x="76" y="345"/>
                  <a:pt x="76" y="345"/>
                </a:cubicBezTo>
                <a:cubicBezTo>
                  <a:pt x="28" y="345"/>
                  <a:pt x="0" y="335"/>
                  <a:pt x="14" y="323"/>
                </a:cubicBezTo>
                <a:cubicBezTo>
                  <a:pt x="358" y="12"/>
                  <a:pt x="358" y="12"/>
                  <a:pt x="358" y="12"/>
                </a:cubicBezTo>
                <a:cubicBezTo>
                  <a:pt x="365" y="6"/>
                  <a:pt x="399" y="0"/>
                  <a:pt x="433" y="0"/>
                </a:cubicBezTo>
                <a:cubicBezTo>
                  <a:pt x="2162" y="0"/>
                  <a:pt x="2162" y="0"/>
                  <a:pt x="2162" y="0"/>
                </a:cubicBezTo>
                <a:cubicBezTo>
                  <a:pt x="2196" y="0"/>
                  <a:pt x="2229" y="6"/>
                  <a:pt x="2237" y="12"/>
                </a:cubicBezTo>
                <a:cubicBezTo>
                  <a:pt x="2581" y="323"/>
                  <a:pt x="2581" y="323"/>
                  <a:pt x="2581" y="323"/>
                </a:cubicBezTo>
                <a:cubicBezTo>
                  <a:pt x="2594" y="335"/>
                  <a:pt x="2567" y="345"/>
                  <a:pt x="2518" y="345"/>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59" name="iŝľíďè"/>
          <p:cNvSpPr/>
          <p:nvPr/>
        </p:nvSpPr>
        <p:spPr bwMode="auto">
          <a:xfrm>
            <a:off x="658915" y="6027904"/>
            <a:ext cx="2658172" cy="56673"/>
          </a:xfrm>
          <a:custGeom>
            <a:avLst/>
            <a:gdLst>
              <a:gd name="T0" fmla="*/ 2574 w 2574"/>
              <a:gd name="T1" fmla="*/ 0 h 55"/>
              <a:gd name="T2" fmla="*/ 2508 w 2574"/>
              <a:gd name="T3" fmla="*/ 16 h 55"/>
              <a:gd name="T4" fmla="*/ 66 w 2574"/>
              <a:gd name="T5" fmla="*/ 16 h 55"/>
              <a:gd name="T6" fmla="*/ 0 w 2574"/>
              <a:gd name="T7" fmla="*/ 0 h 55"/>
              <a:gd name="T8" fmla="*/ 0 w 2574"/>
              <a:gd name="T9" fmla="*/ 0 h 55"/>
              <a:gd name="T10" fmla="*/ 0 w 2574"/>
              <a:gd name="T11" fmla="*/ 28 h 55"/>
              <a:gd name="T12" fmla="*/ 0 w 2574"/>
              <a:gd name="T13" fmla="*/ 39 h 55"/>
              <a:gd name="T14" fmla="*/ 66 w 2574"/>
              <a:gd name="T15" fmla="*/ 55 h 55"/>
              <a:gd name="T16" fmla="*/ 2508 w 2574"/>
              <a:gd name="T17" fmla="*/ 55 h 55"/>
              <a:gd name="T18" fmla="*/ 2574 w 2574"/>
              <a:gd name="T19" fmla="*/ 38 h 55"/>
              <a:gd name="T20" fmla="*/ 2574 w 2574"/>
              <a:gd name="T21" fmla="*/ 28 h 55"/>
              <a:gd name="T22" fmla="*/ 2574 w 2574"/>
              <a:gd name="T23" fmla="*/ 0 h 55"/>
              <a:gd name="T24" fmla="*/ 2574 w 2574"/>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4" h="55">
                <a:moveTo>
                  <a:pt x="2574" y="0"/>
                </a:moveTo>
                <a:cubicBezTo>
                  <a:pt x="2574" y="9"/>
                  <a:pt x="2548" y="16"/>
                  <a:pt x="2508" y="16"/>
                </a:cubicBezTo>
                <a:cubicBezTo>
                  <a:pt x="66" y="16"/>
                  <a:pt x="66" y="16"/>
                  <a:pt x="66" y="16"/>
                </a:cubicBezTo>
                <a:cubicBezTo>
                  <a:pt x="27" y="16"/>
                  <a:pt x="1" y="9"/>
                  <a:pt x="0" y="0"/>
                </a:cubicBezTo>
                <a:cubicBezTo>
                  <a:pt x="0" y="0"/>
                  <a:pt x="0" y="0"/>
                  <a:pt x="0" y="0"/>
                </a:cubicBezTo>
                <a:cubicBezTo>
                  <a:pt x="0" y="28"/>
                  <a:pt x="0" y="28"/>
                  <a:pt x="0" y="28"/>
                </a:cubicBezTo>
                <a:cubicBezTo>
                  <a:pt x="0" y="39"/>
                  <a:pt x="0" y="39"/>
                  <a:pt x="0" y="39"/>
                </a:cubicBezTo>
                <a:cubicBezTo>
                  <a:pt x="1" y="48"/>
                  <a:pt x="26" y="55"/>
                  <a:pt x="66" y="55"/>
                </a:cubicBezTo>
                <a:cubicBezTo>
                  <a:pt x="2508" y="55"/>
                  <a:pt x="2508" y="55"/>
                  <a:pt x="2508" y="55"/>
                </a:cubicBezTo>
                <a:cubicBezTo>
                  <a:pt x="2548" y="55"/>
                  <a:pt x="2574" y="48"/>
                  <a:pt x="2574" y="38"/>
                </a:cubicBezTo>
                <a:cubicBezTo>
                  <a:pt x="2574" y="28"/>
                  <a:pt x="2574" y="28"/>
                  <a:pt x="2574" y="28"/>
                </a:cubicBezTo>
                <a:cubicBezTo>
                  <a:pt x="2574" y="0"/>
                  <a:pt x="2574" y="0"/>
                  <a:pt x="2574" y="0"/>
                </a:cubicBezTo>
                <a:cubicBezTo>
                  <a:pt x="2574" y="0"/>
                  <a:pt x="2574" y="0"/>
                  <a:pt x="2574" y="0"/>
                </a:cubicBezTo>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0" name="iŝḷïďê"/>
          <p:cNvSpPr/>
          <p:nvPr/>
        </p:nvSpPr>
        <p:spPr bwMode="auto">
          <a:xfrm>
            <a:off x="661530" y="6118881"/>
            <a:ext cx="2678554" cy="55679"/>
          </a:xfrm>
          <a:custGeom>
            <a:avLst/>
            <a:gdLst>
              <a:gd name="T0" fmla="*/ 2554 w 2594"/>
              <a:gd name="T1" fmla="*/ 0 h 54"/>
              <a:gd name="T2" fmla="*/ 2519 w 2594"/>
              <a:gd name="T3" fmla="*/ 3 h 54"/>
              <a:gd name="T4" fmla="*/ 2519 w 2594"/>
              <a:gd name="T5" fmla="*/ 3 h 54"/>
              <a:gd name="T6" fmla="*/ 2519 w 2594"/>
              <a:gd name="T7" fmla="*/ 3 h 54"/>
              <a:gd name="T8" fmla="*/ 2519 w 2594"/>
              <a:gd name="T9" fmla="*/ 3 h 54"/>
              <a:gd name="T10" fmla="*/ 2519 w 2594"/>
              <a:gd name="T11" fmla="*/ 3 h 54"/>
              <a:gd name="T12" fmla="*/ 2519 w 2594"/>
              <a:gd name="T13" fmla="*/ 3 h 54"/>
              <a:gd name="T14" fmla="*/ 2519 w 2594"/>
              <a:gd name="T15" fmla="*/ 3 h 54"/>
              <a:gd name="T16" fmla="*/ 2518 w 2594"/>
              <a:gd name="T17" fmla="*/ 3 h 54"/>
              <a:gd name="T18" fmla="*/ 2518 w 2594"/>
              <a:gd name="T19" fmla="*/ 3 h 54"/>
              <a:gd name="T20" fmla="*/ 76 w 2594"/>
              <a:gd name="T21" fmla="*/ 3 h 54"/>
              <a:gd name="T22" fmla="*/ 76 w 2594"/>
              <a:gd name="T23" fmla="*/ 3 h 54"/>
              <a:gd name="T24" fmla="*/ 76 w 2594"/>
              <a:gd name="T25" fmla="*/ 3 h 54"/>
              <a:gd name="T26" fmla="*/ 76 w 2594"/>
              <a:gd name="T27" fmla="*/ 3 h 54"/>
              <a:gd name="T28" fmla="*/ 76 w 2594"/>
              <a:gd name="T29" fmla="*/ 3 h 54"/>
              <a:gd name="T30" fmla="*/ 76 w 2594"/>
              <a:gd name="T31" fmla="*/ 3 h 54"/>
              <a:gd name="T32" fmla="*/ 75 w 2594"/>
              <a:gd name="T33" fmla="*/ 3 h 54"/>
              <a:gd name="T34" fmla="*/ 75 w 2594"/>
              <a:gd name="T35" fmla="*/ 3 h 54"/>
              <a:gd name="T36" fmla="*/ 75 w 2594"/>
              <a:gd name="T37" fmla="*/ 3 h 54"/>
              <a:gd name="T38" fmla="*/ 40 w 2594"/>
              <a:gd name="T39" fmla="*/ 0 h 54"/>
              <a:gd name="T40" fmla="*/ 14 w 2594"/>
              <a:gd name="T41" fmla="*/ 28 h 54"/>
              <a:gd name="T42" fmla="*/ 76 w 2594"/>
              <a:gd name="T43" fmla="*/ 54 h 54"/>
              <a:gd name="T44" fmla="*/ 2518 w 2594"/>
              <a:gd name="T45" fmla="*/ 54 h 54"/>
              <a:gd name="T46" fmla="*/ 2581 w 2594"/>
              <a:gd name="T47" fmla="*/ 28 h 54"/>
              <a:gd name="T48" fmla="*/ 2554 w 2594"/>
              <a:gd name="T4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4" h="54">
                <a:moveTo>
                  <a:pt x="2554" y="0"/>
                </a:moveTo>
                <a:cubicBezTo>
                  <a:pt x="2544" y="2"/>
                  <a:pt x="2533" y="3"/>
                  <a:pt x="2519" y="3"/>
                </a:cubicBezTo>
                <a:cubicBezTo>
                  <a:pt x="2519" y="3"/>
                  <a:pt x="2519" y="3"/>
                  <a:pt x="2519" y="3"/>
                </a:cubicBezTo>
                <a:cubicBezTo>
                  <a:pt x="2519" y="3"/>
                  <a:pt x="2519" y="3"/>
                  <a:pt x="2519" y="3"/>
                </a:cubicBezTo>
                <a:cubicBezTo>
                  <a:pt x="2519" y="3"/>
                  <a:pt x="2519" y="3"/>
                  <a:pt x="2519" y="3"/>
                </a:cubicBezTo>
                <a:cubicBezTo>
                  <a:pt x="2519" y="3"/>
                  <a:pt x="2519" y="3"/>
                  <a:pt x="2519" y="3"/>
                </a:cubicBezTo>
                <a:cubicBezTo>
                  <a:pt x="2519" y="3"/>
                  <a:pt x="2519" y="3"/>
                  <a:pt x="2519" y="3"/>
                </a:cubicBezTo>
                <a:cubicBezTo>
                  <a:pt x="2519" y="3"/>
                  <a:pt x="2519" y="3"/>
                  <a:pt x="2519" y="3"/>
                </a:cubicBezTo>
                <a:cubicBezTo>
                  <a:pt x="2519" y="3"/>
                  <a:pt x="2518" y="3"/>
                  <a:pt x="2518" y="3"/>
                </a:cubicBezTo>
                <a:cubicBezTo>
                  <a:pt x="2518" y="3"/>
                  <a:pt x="2518" y="3"/>
                  <a:pt x="2518" y="3"/>
                </a:cubicBezTo>
                <a:cubicBezTo>
                  <a:pt x="76" y="3"/>
                  <a:pt x="76" y="3"/>
                  <a:pt x="76" y="3"/>
                </a:cubicBezTo>
                <a:cubicBezTo>
                  <a:pt x="76" y="3"/>
                  <a:pt x="76" y="3"/>
                  <a:pt x="76" y="3"/>
                </a:cubicBezTo>
                <a:cubicBezTo>
                  <a:pt x="76" y="3"/>
                  <a:pt x="76" y="3"/>
                  <a:pt x="76" y="3"/>
                </a:cubicBezTo>
                <a:cubicBezTo>
                  <a:pt x="76" y="3"/>
                  <a:pt x="76" y="3"/>
                  <a:pt x="76" y="3"/>
                </a:cubicBezTo>
                <a:cubicBezTo>
                  <a:pt x="76" y="3"/>
                  <a:pt x="76" y="3"/>
                  <a:pt x="76" y="3"/>
                </a:cubicBezTo>
                <a:cubicBezTo>
                  <a:pt x="76" y="3"/>
                  <a:pt x="76" y="3"/>
                  <a:pt x="76" y="3"/>
                </a:cubicBezTo>
                <a:cubicBezTo>
                  <a:pt x="76" y="3"/>
                  <a:pt x="75" y="3"/>
                  <a:pt x="75" y="3"/>
                </a:cubicBezTo>
                <a:cubicBezTo>
                  <a:pt x="75" y="3"/>
                  <a:pt x="75" y="3"/>
                  <a:pt x="75" y="3"/>
                </a:cubicBezTo>
                <a:cubicBezTo>
                  <a:pt x="75" y="3"/>
                  <a:pt x="75" y="3"/>
                  <a:pt x="75" y="3"/>
                </a:cubicBezTo>
                <a:cubicBezTo>
                  <a:pt x="62" y="3"/>
                  <a:pt x="50" y="2"/>
                  <a:pt x="40" y="0"/>
                </a:cubicBezTo>
                <a:cubicBezTo>
                  <a:pt x="14" y="28"/>
                  <a:pt x="14" y="28"/>
                  <a:pt x="14" y="28"/>
                </a:cubicBezTo>
                <a:cubicBezTo>
                  <a:pt x="0" y="42"/>
                  <a:pt x="28" y="54"/>
                  <a:pt x="76" y="54"/>
                </a:cubicBezTo>
                <a:cubicBezTo>
                  <a:pt x="2518" y="54"/>
                  <a:pt x="2518" y="54"/>
                  <a:pt x="2518" y="54"/>
                </a:cubicBezTo>
                <a:cubicBezTo>
                  <a:pt x="2567" y="54"/>
                  <a:pt x="2594" y="42"/>
                  <a:pt x="2581" y="28"/>
                </a:cubicBezTo>
                <a:cubicBezTo>
                  <a:pt x="2554" y="0"/>
                  <a:pt x="2554" y="0"/>
                  <a:pt x="2554"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1" name="íş1ïḋe"/>
          <p:cNvSpPr/>
          <p:nvPr/>
        </p:nvSpPr>
        <p:spPr bwMode="auto">
          <a:xfrm>
            <a:off x="689737" y="6081595"/>
            <a:ext cx="2596030" cy="2983"/>
          </a:xfrm>
          <a:custGeom>
            <a:avLst/>
            <a:gdLst>
              <a:gd name="T0" fmla="*/ 2478 w 2514"/>
              <a:gd name="T1" fmla="*/ 3 h 3"/>
              <a:gd name="T2" fmla="*/ 2478 w 2514"/>
              <a:gd name="T3" fmla="*/ 3 h 3"/>
              <a:gd name="T4" fmla="*/ 36 w 2514"/>
              <a:gd name="T5" fmla="*/ 3 h 3"/>
              <a:gd name="T6" fmla="*/ 36 w 2514"/>
              <a:gd name="T7" fmla="*/ 3 h 3"/>
              <a:gd name="T8" fmla="*/ 36 w 2514"/>
              <a:gd name="T9" fmla="*/ 3 h 3"/>
              <a:gd name="T10" fmla="*/ 2478 w 2514"/>
              <a:gd name="T11" fmla="*/ 3 h 3"/>
              <a:gd name="T12" fmla="*/ 2478 w 2514"/>
              <a:gd name="T13" fmla="*/ 3 h 3"/>
              <a:gd name="T14" fmla="*/ 2479 w 2514"/>
              <a:gd name="T15" fmla="*/ 3 h 3"/>
              <a:gd name="T16" fmla="*/ 2479 w 2514"/>
              <a:gd name="T17" fmla="*/ 3 h 3"/>
              <a:gd name="T18" fmla="*/ 2479 w 2514"/>
              <a:gd name="T19" fmla="*/ 3 h 3"/>
              <a:gd name="T20" fmla="*/ 36 w 2514"/>
              <a:gd name="T21" fmla="*/ 3 h 3"/>
              <a:gd name="T22" fmla="*/ 36 w 2514"/>
              <a:gd name="T23" fmla="*/ 3 h 3"/>
              <a:gd name="T24" fmla="*/ 36 w 2514"/>
              <a:gd name="T25" fmla="*/ 3 h 3"/>
              <a:gd name="T26" fmla="*/ 2479 w 2514"/>
              <a:gd name="T27" fmla="*/ 3 h 3"/>
              <a:gd name="T28" fmla="*/ 2479 w 2514"/>
              <a:gd name="T29" fmla="*/ 3 h 3"/>
              <a:gd name="T30" fmla="*/ 2479 w 2514"/>
              <a:gd name="T31" fmla="*/ 3 h 3"/>
              <a:gd name="T32" fmla="*/ 36 w 2514"/>
              <a:gd name="T33" fmla="*/ 3 h 3"/>
              <a:gd name="T34" fmla="*/ 36 w 2514"/>
              <a:gd name="T35" fmla="*/ 3 h 3"/>
              <a:gd name="T36" fmla="*/ 36 w 2514"/>
              <a:gd name="T37" fmla="*/ 3 h 3"/>
              <a:gd name="T38" fmla="*/ 2479 w 2514"/>
              <a:gd name="T39" fmla="*/ 3 h 3"/>
              <a:gd name="T40" fmla="*/ 2479 w 2514"/>
              <a:gd name="T41" fmla="*/ 3 h 3"/>
              <a:gd name="T42" fmla="*/ 2479 w 2514"/>
              <a:gd name="T43" fmla="*/ 3 h 3"/>
              <a:gd name="T44" fmla="*/ 35 w 2514"/>
              <a:gd name="T45" fmla="*/ 3 h 3"/>
              <a:gd name="T46" fmla="*/ 35 w 2514"/>
              <a:gd name="T47" fmla="*/ 3 h 3"/>
              <a:gd name="T48" fmla="*/ 35 w 2514"/>
              <a:gd name="T49" fmla="*/ 3 h 3"/>
              <a:gd name="T50" fmla="*/ 0 w 2514"/>
              <a:gd name="T51" fmla="*/ 0 h 3"/>
              <a:gd name="T52" fmla="*/ 0 w 2514"/>
              <a:gd name="T53" fmla="*/ 0 h 3"/>
              <a:gd name="T54" fmla="*/ 35 w 2514"/>
              <a:gd name="T55" fmla="*/ 3 h 3"/>
              <a:gd name="T56" fmla="*/ 0 w 2514"/>
              <a:gd name="T57" fmla="*/ 0 h 3"/>
              <a:gd name="T58" fmla="*/ 2514 w 2514"/>
              <a:gd name="T59" fmla="*/ 0 h 3"/>
              <a:gd name="T60" fmla="*/ 2479 w 2514"/>
              <a:gd name="T61" fmla="*/ 3 h 3"/>
              <a:gd name="T62" fmla="*/ 2514 w 2514"/>
              <a:gd name="T63" fmla="*/ 0 h 3"/>
              <a:gd name="T64" fmla="*/ 2514 w 2514"/>
              <a:gd name="T6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14" h="3">
                <a:moveTo>
                  <a:pt x="2478" y="3"/>
                </a:moveTo>
                <a:cubicBezTo>
                  <a:pt x="2478" y="3"/>
                  <a:pt x="2478" y="3"/>
                  <a:pt x="2478" y="3"/>
                </a:cubicBezTo>
                <a:cubicBezTo>
                  <a:pt x="36" y="3"/>
                  <a:pt x="36" y="3"/>
                  <a:pt x="36" y="3"/>
                </a:cubicBezTo>
                <a:cubicBezTo>
                  <a:pt x="36" y="3"/>
                  <a:pt x="36" y="3"/>
                  <a:pt x="36" y="3"/>
                </a:cubicBezTo>
                <a:cubicBezTo>
                  <a:pt x="36" y="3"/>
                  <a:pt x="36" y="3"/>
                  <a:pt x="36" y="3"/>
                </a:cubicBezTo>
                <a:cubicBezTo>
                  <a:pt x="2478" y="3"/>
                  <a:pt x="2478" y="3"/>
                  <a:pt x="2478" y="3"/>
                </a:cubicBezTo>
                <a:cubicBezTo>
                  <a:pt x="2478" y="3"/>
                  <a:pt x="2478" y="3"/>
                  <a:pt x="2478" y="3"/>
                </a:cubicBezTo>
                <a:moveTo>
                  <a:pt x="2479" y="3"/>
                </a:moveTo>
                <a:cubicBezTo>
                  <a:pt x="2479" y="3"/>
                  <a:pt x="2479" y="3"/>
                  <a:pt x="2479" y="3"/>
                </a:cubicBezTo>
                <a:cubicBezTo>
                  <a:pt x="2479" y="3"/>
                  <a:pt x="2479" y="3"/>
                  <a:pt x="2479" y="3"/>
                </a:cubicBezTo>
                <a:moveTo>
                  <a:pt x="36" y="3"/>
                </a:moveTo>
                <a:cubicBezTo>
                  <a:pt x="36" y="3"/>
                  <a:pt x="36" y="3"/>
                  <a:pt x="36" y="3"/>
                </a:cubicBezTo>
                <a:cubicBezTo>
                  <a:pt x="36" y="3"/>
                  <a:pt x="36" y="3"/>
                  <a:pt x="36" y="3"/>
                </a:cubicBezTo>
                <a:moveTo>
                  <a:pt x="2479" y="3"/>
                </a:moveTo>
                <a:cubicBezTo>
                  <a:pt x="2479" y="3"/>
                  <a:pt x="2479" y="3"/>
                  <a:pt x="2479" y="3"/>
                </a:cubicBezTo>
                <a:cubicBezTo>
                  <a:pt x="2479" y="3"/>
                  <a:pt x="2479" y="3"/>
                  <a:pt x="2479" y="3"/>
                </a:cubicBezTo>
                <a:moveTo>
                  <a:pt x="36" y="3"/>
                </a:moveTo>
                <a:cubicBezTo>
                  <a:pt x="36" y="3"/>
                  <a:pt x="36" y="3"/>
                  <a:pt x="36" y="3"/>
                </a:cubicBezTo>
                <a:cubicBezTo>
                  <a:pt x="36" y="3"/>
                  <a:pt x="36" y="3"/>
                  <a:pt x="36" y="3"/>
                </a:cubicBezTo>
                <a:moveTo>
                  <a:pt x="2479" y="3"/>
                </a:moveTo>
                <a:cubicBezTo>
                  <a:pt x="2479" y="3"/>
                  <a:pt x="2479" y="3"/>
                  <a:pt x="2479" y="3"/>
                </a:cubicBezTo>
                <a:cubicBezTo>
                  <a:pt x="2479" y="3"/>
                  <a:pt x="2479" y="3"/>
                  <a:pt x="2479" y="3"/>
                </a:cubicBezTo>
                <a:moveTo>
                  <a:pt x="35" y="3"/>
                </a:moveTo>
                <a:cubicBezTo>
                  <a:pt x="35" y="3"/>
                  <a:pt x="35" y="3"/>
                  <a:pt x="35" y="3"/>
                </a:cubicBezTo>
                <a:cubicBezTo>
                  <a:pt x="35" y="3"/>
                  <a:pt x="35" y="3"/>
                  <a:pt x="35" y="3"/>
                </a:cubicBezTo>
                <a:moveTo>
                  <a:pt x="0" y="0"/>
                </a:moveTo>
                <a:cubicBezTo>
                  <a:pt x="0" y="0"/>
                  <a:pt x="0" y="0"/>
                  <a:pt x="0" y="0"/>
                </a:cubicBezTo>
                <a:cubicBezTo>
                  <a:pt x="10" y="2"/>
                  <a:pt x="22" y="3"/>
                  <a:pt x="35" y="3"/>
                </a:cubicBezTo>
                <a:cubicBezTo>
                  <a:pt x="22" y="3"/>
                  <a:pt x="10" y="2"/>
                  <a:pt x="0" y="0"/>
                </a:cubicBezTo>
                <a:moveTo>
                  <a:pt x="2514" y="0"/>
                </a:moveTo>
                <a:cubicBezTo>
                  <a:pt x="2504" y="2"/>
                  <a:pt x="2493" y="3"/>
                  <a:pt x="2479" y="3"/>
                </a:cubicBezTo>
                <a:cubicBezTo>
                  <a:pt x="2493" y="3"/>
                  <a:pt x="2504" y="2"/>
                  <a:pt x="2514" y="0"/>
                </a:cubicBezTo>
                <a:cubicBezTo>
                  <a:pt x="2514" y="0"/>
                  <a:pt x="2514" y="0"/>
                  <a:pt x="2514" y="0"/>
                </a:cubicBezTo>
              </a:path>
            </a:pathLst>
          </a:custGeom>
          <a:solidFill>
            <a:srgbClr val="D3D3D3"/>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2" name="îSľîďê"/>
          <p:cNvSpPr/>
          <p:nvPr/>
        </p:nvSpPr>
        <p:spPr bwMode="auto">
          <a:xfrm>
            <a:off x="909967" y="5709242"/>
            <a:ext cx="2157061" cy="186425"/>
          </a:xfrm>
          <a:custGeom>
            <a:avLst/>
            <a:gdLst>
              <a:gd name="T0" fmla="*/ 2066 w 2089"/>
              <a:gd name="T1" fmla="*/ 181 h 181"/>
              <a:gd name="T2" fmla="*/ 23 w 2089"/>
              <a:gd name="T3" fmla="*/ 181 h 181"/>
              <a:gd name="T4" fmla="*/ 3 w 2089"/>
              <a:gd name="T5" fmla="*/ 175 h 181"/>
              <a:gd name="T6" fmla="*/ 176 w 2089"/>
              <a:gd name="T7" fmla="*/ 4 h 181"/>
              <a:gd name="T8" fmla="*/ 201 w 2089"/>
              <a:gd name="T9" fmla="*/ 0 h 181"/>
              <a:gd name="T10" fmla="*/ 1887 w 2089"/>
              <a:gd name="T11" fmla="*/ 0 h 181"/>
              <a:gd name="T12" fmla="*/ 1913 w 2089"/>
              <a:gd name="T13" fmla="*/ 4 h 181"/>
              <a:gd name="T14" fmla="*/ 2085 w 2089"/>
              <a:gd name="T15" fmla="*/ 175 h 181"/>
              <a:gd name="T16" fmla="*/ 2066 w 2089"/>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9" h="181">
                <a:moveTo>
                  <a:pt x="2066" y="181"/>
                </a:moveTo>
                <a:cubicBezTo>
                  <a:pt x="23" y="181"/>
                  <a:pt x="23" y="181"/>
                  <a:pt x="23" y="181"/>
                </a:cubicBezTo>
                <a:cubicBezTo>
                  <a:pt x="9" y="181"/>
                  <a:pt x="0" y="178"/>
                  <a:pt x="3" y="175"/>
                </a:cubicBezTo>
                <a:cubicBezTo>
                  <a:pt x="176" y="4"/>
                  <a:pt x="176" y="4"/>
                  <a:pt x="176" y="4"/>
                </a:cubicBezTo>
                <a:cubicBezTo>
                  <a:pt x="178" y="2"/>
                  <a:pt x="189" y="0"/>
                  <a:pt x="201" y="0"/>
                </a:cubicBezTo>
                <a:cubicBezTo>
                  <a:pt x="1887" y="0"/>
                  <a:pt x="1887" y="0"/>
                  <a:pt x="1887" y="0"/>
                </a:cubicBezTo>
                <a:cubicBezTo>
                  <a:pt x="1899" y="0"/>
                  <a:pt x="1910" y="2"/>
                  <a:pt x="1913" y="4"/>
                </a:cubicBezTo>
                <a:cubicBezTo>
                  <a:pt x="2085" y="175"/>
                  <a:pt x="2085" y="175"/>
                  <a:pt x="2085" y="175"/>
                </a:cubicBezTo>
                <a:cubicBezTo>
                  <a:pt x="2089" y="178"/>
                  <a:pt x="2080" y="181"/>
                  <a:pt x="2066" y="181"/>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3" name="iŝḷidé"/>
          <p:cNvSpPr/>
          <p:nvPr/>
        </p:nvSpPr>
        <p:spPr bwMode="auto">
          <a:xfrm>
            <a:off x="1644233" y="5914558"/>
            <a:ext cx="688530" cy="110363"/>
          </a:xfrm>
          <a:custGeom>
            <a:avLst/>
            <a:gdLst>
              <a:gd name="T0" fmla="*/ 639 w 667"/>
              <a:gd name="T1" fmla="*/ 107 h 107"/>
              <a:gd name="T2" fmla="*/ 27 w 667"/>
              <a:gd name="T3" fmla="*/ 107 h 107"/>
              <a:gd name="T4" fmla="*/ 1 w 667"/>
              <a:gd name="T5" fmla="*/ 100 h 107"/>
              <a:gd name="T6" fmla="*/ 28 w 667"/>
              <a:gd name="T7" fmla="*/ 6 h 107"/>
              <a:gd name="T8" fmla="*/ 56 w 667"/>
              <a:gd name="T9" fmla="*/ 0 h 107"/>
              <a:gd name="T10" fmla="*/ 611 w 667"/>
              <a:gd name="T11" fmla="*/ 0 h 107"/>
              <a:gd name="T12" fmla="*/ 639 w 667"/>
              <a:gd name="T13" fmla="*/ 6 h 107"/>
              <a:gd name="T14" fmla="*/ 666 w 667"/>
              <a:gd name="T15" fmla="*/ 100 h 107"/>
              <a:gd name="T16" fmla="*/ 639 w 66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107">
                <a:moveTo>
                  <a:pt x="639" y="107"/>
                </a:moveTo>
                <a:cubicBezTo>
                  <a:pt x="27" y="107"/>
                  <a:pt x="27" y="107"/>
                  <a:pt x="27" y="107"/>
                </a:cubicBezTo>
                <a:cubicBezTo>
                  <a:pt x="12" y="107"/>
                  <a:pt x="0" y="104"/>
                  <a:pt x="1" y="100"/>
                </a:cubicBezTo>
                <a:cubicBezTo>
                  <a:pt x="28" y="6"/>
                  <a:pt x="28" y="6"/>
                  <a:pt x="28" y="6"/>
                </a:cubicBezTo>
                <a:cubicBezTo>
                  <a:pt x="29" y="2"/>
                  <a:pt x="41" y="0"/>
                  <a:pt x="56" y="0"/>
                </a:cubicBezTo>
                <a:cubicBezTo>
                  <a:pt x="611" y="0"/>
                  <a:pt x="611" y="0"/>
                  <a:pt x="611" y="0"/>
                </a:cubicBezTo>
                <a:cubicBezTo>
                  <a:pt x="625" y="0"/>
                  <a:pt x="638" y="2"/>
                  <a:pt x="639" y="6"/>
                </a:cubicBezTo>
                <a:cubicBezTo>
                  <a:pt x="666" y="100"/>
                  <a:pt x="666" y="100"/>
                  <a:pt x="666" y="100"/>
                </a:cubicBezTo>
                <a:cubicBezTo>
                  <a:pt x="667" y="104"/>
                  <a:pt x="655" y="107"/>
                  <a:pt x="639" y="107"/>
                </a:cubicBezTo>
                <a:close/>
              </a:path>
            </a:pathLst>
          </a:custGeom>
          <a:solidFill>
            <a:srgbClr val="DEDED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4" name="ïsḷîḋè"/>
          <p:cNvSpPr/>
          <p:nvPr/>
        </p:nvSpPr>
        <p:spPr bwMode="auto">
          <a:xfrm>
            <a:off x="1003925" y="5808172"/>
            <a:ext cx="267458" cy="31816"/>
          </a:xfrm>
          <a:custGeom>
            <a:avLst/>
            <a:gdLst>
              <a:gd name="T0" fmla="*/ 144 w 259"/>
              <a:gd name="T1" fmla="*/ 0 h 31"/>
              <a:gd name="T2" fmla="*/ 39 w 259"/>
              <a:gd name="T3" fmla="*/ 0 h 31"/>
              <a:gd name="T4" fmla="*/ 25 w 259"/>
              <a:gd name="T5" fmla="*/ 3 h 31"/>
              <a:gd name="T6" fmla="*/ 1 w 259"/>
              <a:gd name="T7" fmla="*/ 27 h 31"/>
              <a:gd name="T8" fmla="*/ 10 w 259"/>
              <a:gd name="T9" fmla="*/ 31 h 31"/>
              <a:gd name="T10" fmla="*/ 118 w 259"/>
              <a:gd name="T11" fmla="*/ 31 h 31"/>
              <a:gd name="T12" fmla="*/ 226 w 259"/>
              <a:gd name="T13" fmla="*/ 31 h 31"/>
              <a:gd name="T14" fmla="*/ 240 w 259"/>
              <a:gd name="T15" fmla="*/ 27 h 31"/>
              <a:gd name="T16" fmla="*/ 258 w 259"/>
              <a:gd name="T17" fmla="*/ 3 h 31"/>
              <a:gd name="T18" fmla="*/ 248 w 259"/>
              <a:gd name="T19" fmla="*/ 0 h 31"/>
              <a:gd name="T20" fmla="*/ 144 w 259"/>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31">
                <a:moveTo>
                  <a:pt x="144" y="0"/>
                </a:moveTo>
                <a:cubicBezTo>
                  <a:pt x="39" y="0"/>
                  <a:pt x="39" y="0"/>
                  <a:pt x="39" y="0"/>
                </a:cubicBezTo>
                <a:cubicBezTo>
                  <a:pt x="33" y="0"/>
                  <a:pt x="26" y="2"/>
                  <a:pt x="25" y="3"/>
                </a:cubicBezTo>
                <a:cubicBezTo>
                  <a:pt x="1" y="27"/>
                  <a:pt x="1" y="27"/>
                  <a:pt x="1" y="27"/>
                </a:cubicBezTo>
                <a:cubicBezTo>
                  <a:pt x="0" y="29"/>
                  <a:pt x="4" y="31"/>
                  <a:pt x="10" y="31"/>
                </a:cubicBezTo>
                <a:cubicBezTo>
                  <a:pt x="118" y="31"/>
                  <a:pt x="118" y="31"/>
                  <a:pt x="118" y="31"/>
                </a:cubicBezTo>
                <a:cubicBezTo>
                  <a:pt x="226" y="31"/>
                  <a:pt x="226" y="31"/>
                  <a:pt x="226" y="31"/>
                </a:cubicBezTo>
                <a:cubicBezTo>
                  <a:pt x="233" y="31"/>
                  <a:pt x="239" y="29"/>
                  <a:pt x="240" y="27"/>
                </a:cubicBezTo>
                <a:cubicBezTo>
                  <a:pt x="258" y="3"/>
                  <a:pt x="258" y="3"/>
                  <a:pt x="258" y="3"/>
                </a:cubicBezTo>
                <a:cubicBezTo>
                  <a:pt x="259" y="2"/>
                  <a:pt x="255" y="0"/>
                  <a:pt x="248" y="0"/>
                </a:cubicBezTo>
                <a:lnTo>
                  <a:pt x="144"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5" name="î$1íḍe"/>
          <p:cNvSpPr/>
          <p:nvPr/>
        </p:nvSpPr>
        <p:spPr bwMode="auto">
          <a:xfrm>
            <a:off x="1286794" y="5808172"/>
            <a:ext cx="140192" cy="31816"/>
          </a:xfrm>
          <a:custGeom>
            <a:avLst/>
            <a:gdLst>
              <a:gd name="T0" fmla="*/ 107 w 136"/>
              <a:gd name="T1" fmla="*/ 31 h 31"/>
              <a:gd name="T2" fmla="*/ 11 w 136"/>
              <a:gd name="T3" fmla="*/ 31 h 31"/>
              <a:gd name="T4" fmla="*/ 1 w 136"/>
              <a:gd name="T5" fmla="*/ 28 h 31"/>
              <a:gd name="T6" fmla="*/ 18 w 136"/>
              <a:gd name="T7" fmla="*/ 3 h 31"/>
              <a:gd name="T8" fmla="*/ 32 w 136"/>
              <a:gd name="T9" fmla="*/ 0 h 31"/>
              <a:gd name="T10" fmla="*/ 125 w 136"/>
              <a:gd name="T11" fmla="*/ 0 h 31"/>
              <a:gd name="T12" fmla="*/ 135 w 136"/>
              <a:gd name="T13" fmla="*/ 3 h 31"/>
              <a:gd name="T14" fmla="*/ 121 w 136"/>
              <a:gd name="T15" fmla="*/ 28 h 31"/>
              <a:gd name="T16" fmla="*/ 107 w 13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31">
                <a:moveTo>
                  <a:pt x="107" y="31"/>
                </a:moveTo>
                <a:cubicBezTo>
                  <a:pt x="11" y="31"/>
                  <a:pt x="11" y="31"/>
                  <a:pt x="11" y="31"/>
                </a:cubicBezTo>
                <a:cubicBezTo>
                  <a:pt x="5" y="31"/>
                  <a:pt x="0" y="29"/>
                  <a:pt x="1" y="28"/>
                </a:cubicBezTo>
                <a:cubicBezTo>
                  <a:pt x="18" y="3"/>
                  <a:pt x="18" y="3"/>
                  <a:pt x="18" y="3"/>
                </a:cubicBezTo>
                <a:cubicBezTo>
                  <a:pt x="19" y="1"/>
                  <a:pt x="25" y="0"/>
                  <a:pt x="32" y="0"/>
                </a:cubicBezTo>
                <a:cubicBezTo>
                  <a:pt x="125" y="0"/>
                  <a:pt x="125" y="0"/>
                  <a:pt x="125" y="0"/>
                </a:cubicBezTo>
                <a:cubicBezTo>
                  <a:pt x="131" y="0"/>
                  <a:pt x="136" y="1"/>
                  <a:pt x="135" y="3"/>
                </a:cubicBezTo>
                <a:cubicBezTo>
                  <a:pt x="121" y="28"/>
                  <a:pt x="121" y="28"/>
                  <a:pt x="121" y="28"/>
                </a:cubicBezTo>
                <a:cubicBezTo>
                  <a:pt x="120" y="29"/>
                  <a:pt x="114" y="31"/>
                  <a:pt x="107"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6" name="ïśliḓè"/>
          <p:cNvSpPr/>
          <p:nvPr/>
        </p:nvSpPr>
        <p:spPr bwMode="auto">
          <a:xfrm>
            <a:off x="1446871" y="5808172"/>
            <a:ext cx="135220" cy="31816"/>
          </a:xfrm>
          <a:custGeom>
            <a:avLst/>
            <a:gdLst>
              <a:gd name="T0" fmla="*/ 107 w 131"/>
              <a:gd name="T1" fmla="*/ 31 h 31"/>
              <a:gd name="T2" fmla="*/ 11 w 131"/>
              <a:gd name="T3" fmla="*/ 31 h 31"/>
              <a:gd name="T4" fmla="*/ 1 w 131"/>
              <a:gd name="T5" fmla="*/ 28 h 31"/>
              <a:gd name="T6" fmla="*/ 14 w 131"/>
              <a:gd name="T7" fmla="*/ 3 h 31"/>
              <a:gd name="T8" fmla="*/ 27 w 131"/>
              <a:gd name="T9" fmla="*/ 0 h 31"/>
              <a:gd name="T10" fmla="*/ 120 w 131"/>
              <a:gd name="T11" fmla="*/ 0 h 31"/>
              <a:gd name="T12" fmla="*/ 131 w 131"/>
              <a:gd name="T13" fmla="*/ 3 h 31"/>
              <a:gd name="T14" fmla="*/ 120 w 131"/>
              <a:gd name="T15" fmla="*/ 28 h 31"/>
              <a:gd name="T16" fmla="*/ 107 w 1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31">
                <a:moveTo>
                  <a:pt x="107" y="31"/>
                </a:moveTo>
                <a:cubicBezTo>
                  <a:pt x="11" y="31"/>
                  <a:pt x="11" y="31"/>
                  <a:pt x="11" y="31"/>
                </a:cubicBezTo>
                <a:cubicBezTo>
                  <a:pt x="5" y="31"/>
                  <a:pt x="0" y="29"/>
                  <a:pt x="1" y="28"/>
                </a:cubicBezTo>
                <a:cubicBezTo>
                  <a:pt x="14" y="3"/>
                  <a:pt x="14" y="3"/>
                  <a:pt x="14" y="3"/>
                </a:cubicBezTo>
                <a:cubicBezTo>
                  <a:pt x="15" y="1"/>
                  <a:pt x="21" y="0"/>
                  <a:pt x="27" y="0"/>
                </a:cubicBezTo>
                <a:cubicBezTo>
                  <a:pt x="120" y="0"/>
                  <a:pt x="120" y="0"/>
                  <a:pt x="120" y="0"/>
                </a:cubicBezTo>
                <a:cubicBezTo>
                  <a:pt x="126" y="0"/>
                  <a:pt x="131" y="1"/>
                  <a:pt x="131" y="3"/>
                </a:cubicBezTo>
                <a:cubicBezTo>
                  <a:pt x="120" y="28"/>
                  <a:pt x="120" y="28"/>
                  <a:pt x="120" y="28"/>
                </a:cubicBezTo>
                <a:cubicBezTo>
                  <a:pt x="120" y="29"/>
                  <a:pt x="114" y="31"/>
                  <a:pt x="107"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7" name="iṥľiḑe"/>
          <p:cNvSpPr/>
          <p:nvPr/>
        </p:nvSpPr>
        <p:spPr bwMode="auto">
          <a:xfrm>
            <a:off x="1606948" y="5808172"/>
            <a:ext cx="131243" cy="31816"/>
          </a:xfrm>
          <a:custGeom>
            <a:avLst/>
            <a:gdLst>
              <a:gd name="T0" fmla="*/ 107 w 127"/>
              <a:gd name="T1" fmla="*/ 31 h 31"/>
              <a:gd name="T2" fmla="*/ 11 w 127"/>
              <a:gd name="T3" fmla="*/ 31 h 31"/>
              <a:gd name="T4" fmla="*/ 0 w 127"/>
              <a:gd name="T5" fmla="*/ 28 h 31"/>
              <a:gd name="T6" fmla="*/ 10 w 127"/>
              <a:gd name="T7" fmla="*/ 3 h 31"/>
              <a:gd name="T8" fmla="*/ 22 w 127"/>
              <a:gd name="T9" fmla="*/ 0 h 31"/>
              <a:gd name="T10" fmla="*/ 115 w 127"/>
              <a:gd name="T11" fmla="*/ 0 h 31"/>
              <a:gd name="T12" fmla="*/ 126 w 127"/>
              <a:gd name="T13" fmla="*/ 3 h 31"/>
              <a:gd name="T14" fmla="*/ 120 w 127"/>
              <a:gd name="T15" fmla="*/ 28 h 31"/>
              <a:gd name="T16" fmla="*/ 107 w 127"/>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31">
                <a:moveTo>
                  <a:pt x="107" y="31"/>
                </a:moveTo>
                <a:cubicBezTo>
                  <a:pt x="11" y="31"/>
                  <a:pt x="11" y="31"/>
                  <a:pt x="11" y="31"/>
                </a:cubicBezTo>
                <a:cubicBezTo>
                  <a:pt x="5" y="31"/>
                  <a:pt x="0" y="29"/>
                  <a:pt x="0" y="28"/>
                </a:cubicBezTo>
                <a:cubicBezTo>
                  <a:pt x="10" y="3"/>
                  <a:pt x="10" y="3"/>
                  <a:pt x="10" y="3"/>
                </a:cubicBezTo>
                <a:cubicBezTo>
                  <a:pt x="10" y="1"/>
                  <a:pt x="16" y="0"/>
                  <a:pt x="22" y="0"/>
                </a:cubicBezTo>
                <a:cubicBezTo>
                  <a:pt x="115" y="0"/>
                  <a:pt x="115" y="0"/>
                  <a:pt x="115" y="0"/>
                </a:cubicBezTo>
                <a:cubicBezTo>
                  <a:pt x="122" y="0"/>
                  <a:pt x="127" y="1"/>
                  <a:pt x="126" y="3"/>
                </a:cubicBezTo>
                <a:cubicBezTo>
                  <a:pt x="120" y="28"/>
                  <a:pt x="120" y="28"/>
                  <a:pt x="120" y="28"/>
                </a:cubicBezTo>
                <a:cubicBezTo>
                  <a:pt x="119" y="29"/>
                  <a:pt x="114" y="31"/>
                  <a:pt x="107"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8" name="iṩḷîḍe"/>
          <p:cNvSpPr/>
          <p:nvPr/>
        </p:nvSpPr>
        <p:spPr bwMode="auto">
          <a:xfrm>
            <a:off x="1926108" y="5808172"/>
            <a:ext cx="123786" cy="31816"/>
          </a:xfrm>
          <a:custGeom>
            <a:avLst/>
            <a:gdLst>
              <a:gd name="T0" fmla="*/ 108 w 120"/>
              <a:gd name="T1" fmla="*/ 31 h 31"/>
              <a:gd name="T2" fmla="*/ 12 w 120"/>
              <a:gd name="T3" fmla="*/ 31 h 31"/>
              <a:gd name="T4" fmla="*/ 0 w 120"/>
              <a:gd name="T5" fmla="*/ 28 h 31"/>
              <a:gd name="T6" fmla="*/ 2 w 120"/>
              <a:gd name="T7" fmla="*/ 3 h 31"/>
              <a:gd name="T8" fmla="*/ 14 w 120"/>
              <a:gd name="T9" fmla="*/ 0 h 31"/>
              <a:gd name="T10" fmla="*/ 107 w 120"/>
              <a:gd name="T11" fmla="*/ 0 h 31"/>
              <a:gd name="T12" fmla="*/ 119 w 120"/>
              <a:gd name="T13" fmla="*/ 3 h 31"/>
              <a:gd name="T14" fmla="*/ 120 w 120"/>
              <a:gd name="T15" fmla="*/ 28 h 31"/>
              <a:gd name="T16" fmla="*/ 108 w 120"/>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31">
                <a:moveTo>
                  <a:pt x="108" y="31"/>
                </a:moveTo>
                <a:cubicBezTo>
                  <a:pt x="12" y="31"/>
                  <a:pt x="12" y="31"/>
                  <a:pt x="12" y="31"/>
                </a:cubicBezTo>
                <a:cubicBezTo>
                  <a:pt x="6" y="31"/>
                  <a:pt x="0" y="29"/>
                  <a:pt x="0" y="28"/>
                </a:cubicBezTo>
                <a:cubicBezTo>
                  <a:pt x="2" y="3"/>
                  <a:pt x="2" y="3"/>
                  <a:pt x="2" y="3"/>
                </a:cubicBezTo>
                <a:cubicBezTo>
                  <a:pt x="2" y="1"/>
                  <a:pt x="7" y="0"/>
                  <a:pt x="14" y="0"/>
                </a:cubicBezTo>
                <a:cubicBezTo>
                  <a:pt x="107" y="0"/>
                  <a:pt x="107" y="0"/>
                  <a:pt x="107" y="0"/>
                </a:cubicBezTo>
                <a:cubicBezTo>
                  <a:pt x="113" y="0"/>
                  <a:pt x="118" y="1"/>
                  <a:pt x="119" y="3"/>
                </a:cubicBezTo>
                <a:cubicBezTo>
                  <a:pt x="120" y="28"/>
                  <a:pt x="120" y="28"/>
                  <a:pt x="120" y="28"/>
                </a:cubicBezTo>
                <a:cubicBezTo>
                  <a:pt x="120" y="29"/>
                  <a:pt x="115" y="31"/>
                  <a:pt x="108"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69" name="ïşļidê"/>
          <p:cNvSpPr/>
          <p:nvPr/>
        </p:nvSpPr>
        <p:spPr bwMode="auto">
          <a:xfrm>
            <a:off x="1766030" y="5808172"/>
            <a:ext cx="126769" cy="31816"/>
          </a:xfrm>
          <a:custGeom>
            <a:avLst/>
            <a:gdLst>
              <a:gd name="T0" fmla="*/ 108 w 123"/>
              <a:gd name="T1" fmla="*/ 31 h 31"/>
              <a:gd name="T2" fmla="*/ 12 w 123"/>
              <a:gd name="T3" fmla="*/ 31 h 31"/>
              <a:gd name="T4" fmla="*/ 1 w 123"/>
              <a:gd name="T5" fmla="*/ 28 h 31"/>
              <a:gd name="T6" fmla="*/ 6 w 123"/>
              <a:gd name="T7" fmla="*/ 3 h 31"/>
              <a:gd name="T8" fmla="*/ 19 w 123"/>
              <a:gd name="T9" fmla="*/ 0 h 31"/>
              <a:gd name="T10" fmla="*/ 111 w 123"/>
              <a:gd name="T11" fmla="*/ 0 h 31"/>
              <a:gd name="T12" fmla="*/ 123 w 123"/>
              <a:gd name="T13" fmla="*/ 3 h 31"/>
              <a:gd name="T14" fmla="*/ 120 w 123"/>
              <a:gd name="T15" fmla="*/ 28 h 31"/>
              <a:gd name="T16" fmla="*/ 108 w 12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1">
                <a:moveTo>
                  <a:pt x="108" y="31"/>
                </a:moveTo>
                <a:cubicBezTo>
                  <a:pt x="12" y="31"/>
                  <a:pt x="12" y="31"/>
                  <a:pt x="12" y="31"/>
                </a:cubicBezTo>
                <a:cubicBezTo>
                  <a:pt x="6" y="31"/>
                  <a:pt x="0" y="29"/>
                  <a:pt x="1" y="28"/>
                </a:cubicBezTo>
                <a:cubicBezTo>
                  <a:pt x="6" y="3"/>
                  <a:pt x="6" y="3"/>
                  <a:pt x="6" y="3"/>
                </a:cubicBezTo>
                <a:cubicBezTo>
                  <a:pt x="7" y="1"/>
                  <a:pt x="12" y="0"/>
                  <a:pt x="19" y="0"/>
                </a:cubicBezTo>
                <a:cubicBezTo>
                  <a:pt x="111" y="0"/>
                  <a:pt x="111" y="0"/>
                  <a:pt x="111" y="0"/>
                </a:cubicBezTo>
                <a:cubicBezTo>
                  <a:pt x="118" y="0"/>
                  <a:pt x="123" y="1"/>
                  <a:pt x="123" y="3"/>
                </a:cubicBezTo>
                <a:cubicBezTo>
                  <a:pt x="120" y="28"/>
                  <a:pt x="120" y="28"/>
                  <a:pt x="120" y="28"/>
                </a:cubicBezTo>
                <a:cubicBezTo>
                  <a:pt x="120" y="29"/>
                  <a:pt x="115" y="31"/>
                  <a:pt x="108"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0" name="iŝḷïḋe"/>
          <p:cNvSpPr/>
          <p:nvPr/>
        </p:nvSpPr>
        <p:spPr bwMode="auto">
          <a:xfrm>
            <a:off x="2082705" y="5808172"/>
            <a:ext cx="127266" cy="31816"/>
          </a:xfrm>
          <a:custGeom>
            <a:avLst/>
            <a:gdLst>
              <a:gd name="T0" fmla="*/ 111 w 123"/>
              <a:gd name="T1" fmla="*/ 31 h 31"/>
              <a:gd name="T2" fmla="*/ 15 w 123"/>
              <a:gd name="T3" fmla="*/ 31 h 31"/>
              <a:gd name="T4" fmla="*/ 3 w 123"/>
              <a:gd name="T5" fmla="*/ 28 h 31"/>
              <a:gd name="T6" fmla="*/ 1 w 123"/>
              <a:gd name="T7" fmla="*/ 3 h 31"/>
              <a:gd name="T8" fmla="*/ 12 w 123"/>
              <a:gd name="T9" fmla="*/ 0 h 31"/>
              <a:gd name="T10" fmla="*/ 105 w 123"/>
              <a:gd name="T11" fmla="*/ 0 h 31"/>
              <a:gd name="T12" fmla="*/ 117 w 123"/>
              <a:gd name="T13" fmla="*/ 3 h 31"/>
              <a:gd name="T14" fmla="*/ 123 w 123"/>
              <a:gd name="T15" fmla="*/ 28 h 31"/>
              <a:gd name="T16" fmla="*/ 111 w 123"/>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31">
                <a:moveTo>
                  <a:pt x="111" y="31"/>
                </a:moveTo>
                <a:cubicBezTo>
                  <a:pt x="15" y="31"/>
                  <a:pt x="15" y="31"/>
                  <a:pt x="15" y="31"/>
                </a:cubicBezTo>
                <a:cubicBezTo>
                  <a:pt x="9" y="31"/>
                  <a:pt x="3" y="29"/>
                  <a:pt x="3" y="28"/>
                </a:cubicBezTo>
                <a:cubicBezTo>
                  <a:pt x="1" y="3"/>
                  <a:pt x="1" y="3"/>
                  <a:pt x="1" y="3"/>
                </a:cubicBezTo>
                <a:cubicBezTo>
                  <a:pt x="0" y="1"/>
                  <a:pt x="6" y="0"/>
                  <a:pt x="12" y="0"/>
                </a:cubicBezTo>
                <a:cubicBezTo>
                  <a:pt x="105" y="0"/>
                  <a:pt x="105" y="0"/>
                  <a:pt x="105" y="0"/>
                </a:cubicBezTo>
                <a:cubicBezTo>
                  <a:pt x="111" y="0"/>
                  <a:pt x="117" y="1"/>
                  <a:pt x="117" y="3"/>
                </a:cubicBezTo>
                <a:cubicBezTo>
                  <a:pt x="123" y="28"/>
                  <a:pt x="123" y="28"/>
                  <a:pt x="123" y="28"/>
                </a:cubicBezTo>
                <a:cubicBezTo>
                  <a:pt x="123" y="29"/>
                  <a:pt x="118" y="31"/>
                  <a:pt x="111"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1" name="iśḷíďé"/>
          <p:cNvSpPr/>
          <p:nvPr/>
        </p:nvSpPr>
        <p:spPr bwMode="auto">
          <a:xfrm>
            <a:off x="2238804" y="5808172"/>
            <a:ext cx="131243" cy="31816"/>
          </a:xfrm>
          <a:custGeom>
            <a:avLst/>
            <a:gdLst>
              <a:gd name="T0" fmla="*/ 115 w 127"/>
              <a:gd name="T1" fmla="*/ 31 h 31"/>
              <a:gd name="T2" fmla="*/ 19 w 127"/>
              <a:gd name="T3" fmla="*/ 31 h 31"/>
              <a:gd name="T4" fmla="*/ 7 w 127"/>
              <a:gd name="T5" fmla="*/ 28 h 31"/>
              <a:gd name="T6" fmla="*/ 0 w 127"/>
              <a:gd name="T7" fmla="*/ 3 h 31"/>
              <a:gd name="T8" fmla="*/ 11 w 127"/>
              <a:gd name="T9" fmla="*/ 0 h 31"/>
              <a:gd name="T10" fmla="*/ 104 w 127"/>
              <a:gd name="T11" fmla="*/ 0 h 31"/>
              <a:gd name="T12" fmla="*/ 117 w 127"/>
              <a:gd name="T13" fmla="*/ 3 h 31"/>
              <a:gd name="T14" fmla="*/ 126 w 127"/>
              <a:gd name="T15" fmla="*/ 28 h 31"/>
              <a:gd name="T16" fmla="*/ 115 w 127"/>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31">
                <a:moveTo>
                  <a:pt x="115" y="31"/>
                </a:moveTo>
                <a:cubicBezTo>
                  <a:pt x="19" y="31"/>
                  <a:pt x="19" y="31"/>
                  <a:pt x="19" y="31"/>
                </a:cubicBezTo>
                <a:cubicBezTo>
                  <a:pt x="13" y="31"/>
                  <a:pt x="7" y="29"/>
                  <a:pt x="7" y="28"/>
                </a:cubicBezTo>
                <a:cubicBezTo>
                  <a:pt x="0" y="3"/>
                  <a:pt x="0" y="3"/>
                  <a:pt x="0" y="3"/>
                </a:cubicBezTo>
                <a:cubicBezTo>
                  <a:pt x="0" y="1"/>
                  <a:pt x="5" y="0"/>
                  <a:pt x="11" y="0"/>
                </a:cubicBezTo>
                <a:cubicBezTo>
                  <a:pt x="104" y="0"/>
                  <a:pt x="104" y="0"/>
                  <a:pt x="104" y="0"/>
                </a:cubicBezTo>
                <a:cubicBezTo>
                  <a:pt x="111" y="0"/>
                  <a:pt x="116" y="1"/>
                  <a:pt x="117" y="3"/>
                </a:cubicBezTo>
                <a:cubicBezTo>
                  <a:pt x="126" y="28"/>
                  <a:pt x="126" y="28"/>
                  <a:pt x="126" y="28"/>
                </a:cubicBezTo>
                <a:cubicBezTo>
                  <a:pt x="127" y="29"/>
                  <a:pt x="122" y="31"/>
                  <a:pt x="115"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2" name="îšḻiďè"/>
          <p:cNvSpPr/>
          <p:nvPr/>
        </p:nvSpPr>
        <p:spPr bwMode="auto">
          <a:xfrm>
            <a:off x="2393910" y="5808172"/>
            <a:ext cx="136215" cy="31816"/>
          </a:xfrm>
          <a:custGeom>
            <a:avLst/>
            <a:gdLst>
              <a:gd name="T0" fmla="*/ 120 w 132"/>
              <a:gd name="T1" fmla="*/ 31 h 31"/>
              <a:gd name="T2" fmla="*/ 24 w 132"/>
              <a:gd name="T3" fmla="*/ 31 h 31"/>
              <a:gd name="T4" fmla="*/ 11 w 132"/>
              <a:gd name="T5" fmla="*/ 28 h 31"/>
              <a:gd name="T6" fmla="*/ 1 w 132"/>
              <a:gd name="T7" fmla="*/ 3 h 31"/>
              <a:gd name="T8" fmla="*/ 12 w 132"/>
              <a:gd name="T9" fmla="*/ 0 h 31"/>
              <a:gd name="T10" fmla="*/ 104 w 132"/>
              <a:gd name="T11" fmla="*/ 0 h 31"/>
              <a:gd name="T12" fmla="*/ 118 w 132"/>
              <a:gd name="T13" fmla="*/ 3 h 31"/>
              <a:gd name="T14" fmla="*/ 131 w 132"/>
              <a:gd name="T15" fmla="*/ 28 h 31"/>
              <a:gd name="T16" fmla="*/ 120 w 132"/>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31">
                <a:moveTo>
                  <a:pt x="120" y="31"/>
                </a:moveTo>
                <a:cubicBezTo>
                  <a:pt x="24" y="31"/>
                  <a:pt x="24" y="31"/>
                  <a:pt x="24" y="31"/>
                </a:cubicBezTo>
                <a:cubicBezTo>
                  <a:pt x="18" y="31"/>
                  <a:pt x="12" y="29"/>
                  <a:pt x="11" y="28"/>
                </a:cubicBezTo>
                <a:cubicBezTo>
                  <a:pt x="1" y="3"/>
                  <a:pt x="1" y="3"/>
                  <a:pt x="1" y="3"/>
                </a:cubicBezTo>
                <a:cubicBezTo>
                  <a:pt x="0" y="1"/>
                  <a:pt x="5" y="0"/>
                  <a:pt x="12" y="0"/>
                </a:cubicBezTo>
                <a:cubicBezTo>
                  <a:pt x="104" y="0"/>
                  <a:pt x="104" y="0"/>
                  <a:pt x="104" y="0"/>
                </a:cubicBezTo>
                <a:cubicBezTo>
                  <a:pt x="111" y="0"/>
                  <a:pt x="117" y="1"/>
                  <a:pt x="118" y="3"/>
                </a:cubicBezTo>
                <a:cubicBezTo>
                  <a:pt x="131" y="28"/>
                  <a:pt x="131" y="28"/>
                  <a:pt x="131" y="28"/>
                </a:cubicBezTo>
                <a:cubicBezTo>
                  <a:pt x="132" y="29"/>
                  <a:pt x="127" y="31"/>
                  <a:pt x="120"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3" name="iŝļîḍê"/>
          <p:cNvSpPr/>
          <p:nvPr/>
        </p:nvSpPr>
        <p:spPr bwMode="auto">
          <a:xfrm>
            <a:off x="2549513" y="5808172"/>
            <a:ext cx="140689" cy="31816"/>
          </a:xfrm>
          <a:custGeom>
            <a:avLst/>
            <a:gdLst>
              <a:gd name="T0" fmla="*/ 124 w 136"/>
              <a:gd name="T1" fmla="*/ 31 h 31"/>
              <a:gd name="T2" fmla="*/ 28 w 136"/>
              <a:gd name="T3" fmla="*/ 31 h 31"/>
              <a:gd name="T4" fmla="*/ 15 w 136"/>
              <a:gd name="T5" fmla="*/ 28 h 31"/>
              <a:gd name="T6" fmla="*/ 1 w 136"/>
              <a:gd name="T7" fmla="*/ 3 h 31"/>
              <a:gd name="T8" fmla="*/ 11 w 136"/>
              <a:gd name="T9" fmla="*/ 0 h 31"/>
              <a:gd name="T10" fmla="*/ 104 w 136"/>
              <a:gd name="T11" fmla="*/ 0 h 31"/>
              <a:gd name="T12" fmla="*/ 117 w 136"/>
              <a:gd name="T13" fmla="*/ 3 h 31"/>
              <a:gd name="T14" fmla="*/ 134 w 136"/>
              <a:gd name="T15" fmla="*/ 28 h 31"/>
              <a:gd name="T16" fmla="*/ 124 w 136"/>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31">
                <a:moveTo>
                  <a:pt x="124" y="31"/>
                </a:moveTo>
                <a:cubicBezTo>
                  <a:pt x="28" y="31"/>
                  <a:pt x="28" y="31"/>
                  <a:pt x="28" y="31"/>
                </a:cubicBezTo>
                <a:cubicBezTo>
                  <a:pt x="22" y="31"/>
                  <a:pt x="16" y="29"/>
                  <a:pt x="15" y="28"/>
                </a:cubicBezTo>
                <a:cubicBezTo>
                  <a:pt x="1" y="3"/>
                  <a:pt x="1" y="3"/>
                  <a:pt x="1" y="3"/>
                </a:cubicBezTo>
                <a:cubicBezTo>
                  <a:pt x="0" y="1"/>
                  <a:pt x="4" y="0"/>
                  <a:pt x="11" y="0"/>
                </a:cubicBezTo>
                <a:cubicBezTo>
                  <a:pt x="104" y="0"/>
                  <a:pt x="104" y="0"/>
                  <a:pt x="104" y="0"/>
                </a:cubicBezTo>
                <a:cubicBezTo>
                  <a:pt x="110" y="0"/>
                  <a:pt x="116" y="1"/>
                  <a:pt x="117" y="3"/>
                </a:cubicBezTo>
                <a:cubicBezTo>
                  <a:pt x="134" y="28"/>
                  <a:pt x="134" y="28"/>
                  <a:pt x="134" y="28"/>
                </a:cubicBezTo>
                <a:cubicBezTo>
                  <a:pt x="136" y="29"/>
                  <a:pt x="131" y="31"/>
                  <a:pt x="124" y="31"/>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4" name="îsḻïḑè"/>
          <p:cNvSpPr/>
          <p:nvPr/>
        </p:nvSpPr>
        <p:spPr bwMode="auto">
          <a:xfrm>
            <a:off x="1116278" y="5849434"/>
            <a:ext cx="138203" cy="32811"/>
          </a:xfrm>
          <a:custGeom>
            <a:avLst/>
            <a:gdLst>
              <a:gd name="T0" fmla="*/ 99 w 134"/>
              <a:gd name="T1" fmla="*/ 32 h 32"/>
              <a:gd name="T2" fmla="*/ 11 w 134"/>
              <a:gd name="T3" fmla="*/ 32 h 32"/>
              <a:gd name="T4" fmla="*/ 1 w 134"/>
              <a:gd name="T5" fmla="*/ 30 h 32"/>
              <a:gd name="T6" fmla="*/ 24 w 134"/>
              <a:gd name="T7" fmla="*/ 2 h 32"/>
              <a:gd name="T8" fmla="*/ 38 w 134"/>
              <a:gd name="T9" fmla="*/ 0 h 32"/>
              <a:gd name="T10" fmla="*/ 123 w 134"/>
              <a:gd name="T11" fmla="*/ 0 h 32"/>
              <a:gd name="T12" fmla="*/ 133 w 134"/>
              <a:gd name="T13" fmla="*/ 2 h 32"/>
              <a:gd name="T14" fmla="*/ 113 w 134"/>
              <a:gd name="T15" fmla="*/ 30 h 32"/>
              <a:gd name="T16" fmla="*/ 99 w 134"/>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32">
                <a:moveTo>
                  <a:pt x="99" y="32"/>
                </a:moveTo>
                <a:cubicBezTo>
                  <a:pt x="11" y="32"/>
                  <a:pt x="11" y="32"/>
                  <a:pt x="11" y="32"/>
                </a:cubicBezTo>
                <a:cubicBezTo>
                  <a:pt x="5" y="32"/>
                  <a:pt x="0" y="31"/>
                  <a:pt x="1" y="30"/>
                </a:cubicBezTo>
                <a:cubicBezTo>
                  <a:pt x="24" y="2"/>
                  <a:pt x="24" y="2"/>
                  <a:pt x="24" y="2"/>
                </a:cubicBezTo>
                <a:cubicBezTo>
                  <a:pt x="25" y="1"/>
                  <a:pt x="31" y="0"/>
                  <a:pt x="38" y="0"/>
                </a:cubicBezTo>
                <a:cubicBezTo>
                  <a:pt x="123" y="0"/>
                  <a:pt x="123" y="0"/>
                  <a:pt x="123" y="0"/>
                </a:cubicBezTo>
                <a:cubicBezTo>
                  <a:pt x="129" y="0"/>
                  <a:pt x="134" y="1"/>
                  <a:pt x="133" y="2"/>
                </a:cubicBezTo>
                <a:cubicBezTo>
                  <a:pt x="113" y="30"/>
                  <a:pt x="113" y="30"/>
                  <a:pt x="113" y="30"/>
                </a:cubicBezTo>
                <a:cubicBezTo>
                  <a:pt x="112" y="31"/>
                  <a:pt x="106" y="32"/>
                  <a:pt x="99"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5" name="íṥlíde"/>
          <p:cNvSpPr/>
          <p:nvPr/>
        </p:nvSpPr>
        <p:spPr bwMode="auto">
          <a:xfrm>
            <a:off x="961669" y="5849434"/>
            <a:ext cx="143174" cy="32811"/>
          </a:xfrm>
          <a:custGeom>
            <a:avLst/>
            <a:gdLst>
              <a:gd name="T0" fmla="*/ 100 w 139"/>
              <a:gd name="T1" fmla="*/ 32 h 32"/>
              <a:gd name="T2" fmla="*/ 11 w 139"/>
              <a:gd name="T3" fmla="*/ 32 h 32"/>
              <a:gd name="T4" fmla="*/ 1 w 139"/>
              <a:gd name="T5" fmla="*/ 30 h 32"/>
              <a:gd name="T6" fmla="*/ 28 w 139"/>
              <a:gd name="T7" fmla="*/ 2 h 32"/>
              <a:gd name="T8" fmla="*/ 42 w 139"/>
              <a:gd name="T9" fmla="*/ 0 h 32"/>
              <a:gd name="T10" fmla="*/ 128 w 139"/>
              <a:gd name="T11" fmla="*/ 0 h 32"/>
              <a:gd name="T12" fmla="*/ 138 w 139"/>
              <a:gd name="T13" fmla="*/ 2 h 32"/>
              <a:gd name="T14" fmla="*/ 115 w 139"/>
              <a:gd name="T15" fmla="*/ 30 h 32"/>
              <a:gd name="T16" fmla="*/ 100 w 139"/>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32">
                <a:moveTo>
                  <a:pt x="100" y="32"/>
                </a:moveTo>
                <a:cubicBezTo>
                  <a:pt x="11" y="32"/>
                  <a:pt x="11" y="32"/>
                  <a:pt x="11" y="32"/>
                </a:cubicBezTo>
                <a:cubicBezTo>
                  <a:pt x="4" y="32"/>
                  <a:pt x="0" y="31"/>
                  <a:pt x="1" y="30"/>
                </a:cubicBezTo>
                <a:cubicBezTo>
                  <a:pt x="28" y="2"/>
                  <a:pt x="28" y="2"/>
                  <a:pt x="28" y="2"/>
                </a:cubicBezTo>
                <a:cubicBezTo>
                  <a:pt x="29" y="1"/>
                  <a:pt x="36" y="0"/>
                  <a:pt x="42" y="0"/>
                </a:cubicBezTo>
                <a:cubicBezTo>
                  <a:pt x="128" y="0"/>
                  <a:pt x="128" y="0"/>
                  <a:pt x="128" y="0"/>
                </a:cubicBezTo>
                <a:cubicBezTo>
                  <a:pt x="135" y="0"/>
                  <a:pt x="139" y="1"/>
                  <a:pt x="138" y="2"/>
                </a:cubicBezTo>
                <a:cubicBezTo>
                  <a:pt x="115" y="30"/>
                  <a:pt x="115" y="30"/>
                  <a:pt x="115" y="30"/>
                </a:cubicBezTo>
                <a:cubicBezTo>
                  <a:pt x="113" y="31"/>
                  <a:pt x="107" y="32"/>
                  <a:pt x="100"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6" name="îṡlídè"/>
          <p:cNvSpPr/>
          <p:nvPr/>
        </p:nvSpPr>
        <p:spPr bwMode="auto">
          <a:xfrm>
            <a:off x="1270389" y="5849434"/>
            <a:ext cx="133232" cy="32811"/>
          </a:xfrm>
          <a:custGeom>
            <a:avLst/>
            <a:gdLst>
              <a:gd name="T0" fmla="*/ 99 w 129"/>
              <a:gd name="T1" fmla="*/ 32 h 32"/>
              <a:gd name="T2" fmla="*/ 12 w 129"/>
              <a:gd name="T3" fmla="*/ 32 h 32"/>
              <a:gd name="T4" fmla="*/ 1 w 129"/>
              <a:gd name="T5" fmla="*/ 30 h 32"/>
              <a:gd name="T6" fmla="*/ 19 w 129"/>
              <a:gd name="T7" fmla="*/ 2 h 32"/>
              <a:gd name="T8" fmla="*/ 33 w 129"/>
              <a:gd name="T9" fmla="*/ 0 h 32"/>
              <a:gd name="T10" fmla="*/ 118 w 129"/>
              <a:gd name="T11" fmla="*/ 0 h 32"/>
              <a:gd name="T12" fmla="*/ 128 w 129"/>
              <a:gd name="T13" fmla="*/ 2 h 32"/>
              <a:gd name="T14" fmla="*/ 113 w 129"/>
              <a:gd name="T15" fmla="*/ 30 h 32"/>
              <a:gd name="T16" fmla="*/ 99 w 129"/>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32">
                <a:moveTo>
                  <a:pt x="99" y="32"/>
                </a:moveTo>
                <a:cubicBezTo>
                  <a:pt x="12" y="32"/>
                  <a:pt x="12" y="32"/>
                  <a:pt x="12" y="32"/>
                </a:cubicBezTo>
                <a:cubicBezTo>
                  <a:pt x="5" y="32"/>
                  <a:pt x="0" y="31"/>
                  <a:pt x="1" y="30"/>
                </a:cubicBezTo>
                <a:cubicBezTo>
                  <a:pt x="19" y="2"/>
                  <a:pt x="19" y="2"/>
                  <a:pt x="19" y="2"/>
                </a:cubicBezTo>
                <a:cubicBezTo>
                  <a:pt x="20" y="1"/>
                  <a:pt x="27" y="0"/>
                  <a:pt x="33" y="0"/>
                </a:cubicBezTo>
                <a:cubicBezTo>
                  <a:pt x="118" y="0"/>
                  <a:pt x="118" y="0"/>
                  <a:pt x="118" y="0"/>
                </a:cubicBezTo>
                <a:cubicBezTo>
                  <a:pt x="124" y="0"/>
                  <a:pt x="129" y="1"/>
                  <a:pt x="128" y="2"/>
                </a:cubicBezTo>
                <a:cubicBezTo>
                  <a:pt x="113" y="30"/>
                  <a:pt x="113" y="30"/>
                  <a:pt x="113" y="30"/>
                </a:cubicBezTo>
                <a:cubicBezTo>
                  <a:pt x="112" y="31"/>
                  <a:pt x="106" y="32"/>
                  <a:pt x="99"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7" name="îṧļíḓè"/>
          <p:cNvSpPr/>
          <p:nvPr/>
        </p:nvSpPr>
        <p:spPr bwMode="auto">
          <a:xfrm>
            <a:off x="2723012" y="5849434"/>
            <a:ext cx="138700" cy="32811"/>
          </a:xfrm>
          <a:custGeom>
            <a:avLst/>
            <a:gdLst>
              <a:gd name="T0" fmla="*/ 123 w 134"/>
              <a:gd name="T1" fmla="*/ 32 h 32"/>
              <a:gd name="T2" fmla="*/ 35 w 134"/>
              <a:gd name="T3" fmla="*/ 32 h 32"/>
              <a:gd name="T4" fmla="*/ 21 w 134"/>
              <a:gd name="T5" fmla="*/ 30 h 32"/>
              <a:gd name="T6" fmla="*/ 1 w 134"/>
              <a:gd name="T7" fmla="*/ 2 h 32"/>
              <a:gd name="T8" fmla="*/ 11 w 134"/>
              <a:gd name="T9" fmla="*/ 0 h 32"/>
              <a:gd name="T10" fmla="*/ 96 w 134"/>
              <a:gd name="T11" fmla="*/ 0 h 32"/>
              <a:gd name="T12" fmla="*/ 110 w 134"/>
              <a:gd name="T13" fmla="*/ 2 h 32"/>
              <a:gd name="T14" fmla="*/ 133 w 134"/>
              <a:gd name="T15" fmla="*/ 30 h 32"/>
              <a:gd name="T16" fmla="*/ 123 w 134"/>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32">
                <a:moveTo>
                  <a:pt x="123" y="32"/>
                </a:moveTo>
                <a:cubicBezTo>
                  <a:pt x="35" y="32"/>
                  <a:pt x="35" y="32"/>
                  <a:pt x="35" y="32"/>
                </a:cubicBezTo>
                <a:cubicBezTo>
                  <a:pt x="28" y="32"/>
                  <a:pt x="22" y="31"/>
                  <a:pt x="21" y="30"/>
                </a:cubicBezTo>
                <a:cubicBezTo>
                  <a:pt x="1" y="2"/>
                  <a:pt x="1" y="2"/>
                  <a:pt x="1" y="2"/>
                </a:cubicBezTo>
                <a:cubicBezTo>
                  <a:pt x="0" y="1"/>
                  <a:pt x="5" y="0"/>
                  <a:pt x="11" y="0"/>
                </a:cubicBezTo>
                <a:cubicBezTo>
                  <a:pt x="96" y="0"/>
                  <a:pt x="96" y="0"/>
                  <a:pt x="96" y="0"/>
                </a:cubicBezTo>
                <a:cubicBezTo>
                  <a:pt x="103" y="0"/>
                  <a:pt x="109" y="1"/>
                  <a:pt x="110" y="2"/>
                </a:cubicBezTo>
                <a:cubicBezTo>
                  <a:pt x="133" y="30"/>
                  <a:pt x="133" y="30"/>
                  <a:pt x="133" y="30"/>
                </a:cubicBezTo>
                <a:cubicBezTo>
                  <a:pt x="134" y="31"/>
                  <a:pt x="130" y="32"/>
                  <a:pt x="123"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8" name="íṥḻidè"/>
          <p:cNvSpPr/>
          <p:nvPr/>
        </p:nvSpPr>
        <p:spPr bwMode="auto">
          <a:xfrm>
            <a:off x="2582821" y="5865839"/>
            <a:ext cx="124781" cy="16405"/>
          </a:xfrm>
          <a:custGeom>
            <a:avLst/>
            <a:gdLst>
              <a:gd name="T0" fmla="*/ 110 w 121"/>
              <a:gd name="T1" fmla="*/ 16 h 16"/>
              <a:gd name="T2" fmla="*/ 21 w 121"/>
              <a:gd name="T3" fmla="*/ 16 h 16"/>
              <a:gd name="T4" fmla="*/ 7 w 121"/>
              <a:gd name="T5" fmla="*/ 14 h 16"/>
              <a:gd name="T6" fmla="*/ 0 w 121"/>
              <a:gd name="T7" fmla="*/ 3 h 16"/>
              <a:gd name="T8" fmla="*/ 11 w 121"/>
              <a:gd name="T9" fmla="*/ 0 h 16"/>
              <a:gd name="T10" fmla="*/ 98 w 121"/>
              <a:gd name="T11" fmla="*/ 0 h 16"/>
              <a:gd name="T12" fmla="*/ 113 w 121"/>
              <a:gd name="T13" fmla="*/ 3 h 16"/>
              <a:gd name="T14" fmla="*/ 120 w 121"/>
              <a:gd name="T15" fmla="*/ 14 h 16"/>
              <a:gd name="T16" fmla="*/ 110 w 121"/>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
                <a:moveTo>
                  <a:pt x="110" y="16"/>
                </a:moveTo>
                <a:cubicBezTo>
                  <a:pt x="21" y="16"/>
                  <a:pt x="21" y="16"/>
                  <a:pt x="21" y="16"/>
                </a:cubicBezTo>
                <a:cubicBezTo>
                  <a:pt x="14" y="16"/>
                  <a:pt x="8" y="15"/>
                  <a:pt x="7" y="14"/>
                </a:cubicBezTo>
                <a:cubicBezTo>
                  <a:pt x="0" y="3"/>
                  <a:pt x="0" y="3"/>
                  <a:pt x="0" y="3"/>
                </a:cubicBezTo>
                <a:cubicBezTo>
                  <a:pt x="0" y="1"/>
                  <a:pt x="4" y="0"/>
                  <a:pt x="11" y="0"/>
                </a:cubicBezTo>
                <a:cubicBezTo>
                  <a:pt x="98" y="0"/>
                  <a:pt x="98" y="0"/>
                  <a:pt x="98" y="0"/>
                </a:cubicBezTo>
                <a:cubicBezTo>
                  <a:pt x="105" y="0"/>
                  <a:pt x="112" y="1"/>
                  <a:pt x="113" y="3"/>
                </a:cubicBezTo>
                <a:cubicBezTo>
                  <a:pt x="120" y="14"/>
                  <a:pt x="120" y="14"/>
                  <a:pt x="120" y="14"/>
                </a:cubicBezTo>
                <a:cubicBezTo>
                  <a:pt x="121" y="15"/>
                  <a:pt x="117" y="16"/>
                  <a:pt x="110" y="1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9" name="íṣliḋe"/>
          <p:cNvSpPr/>
          <p:nvPr/>
        </p:nvSpPr>
        <p:spPr bwMode="auto">
          <a:xfrm>
            <a:off x="2887066" y="5865839"/>
            <a:ext cx="128260" cy="16405"/>
          </a:xfrm>
          <a:custGeom>
            <a:avLst/>
            <a:gdLst>
              <a:gd name="T0" fmla="*/ 112 w 124"/>
              <a:gd name="T1" fmla="*/ 16 h 16"/>
              <a:gd name="T2" fmla="*/ 25 w 124"/>
              <a:gd name="T3" fmla="*/ 16 h 16"/>
              <a:gd name="T4" fmla="*/ 10 w 124"/>
              <a:gd name="T5" fmla="*/ 14 h 16"/>
              <a:gd name="T6" fmla="*/ 1 w 124"/>
              <a:gd name="T7" fmla="*/ 3 h 16"/>
              <a:gd name="T8" fmla="*/ 11 w 124"/>
              <a:gd name="T9" fmla="*/ 0 h 16"/>
              <a:gd name="T10" fmla="*/ 96 w 124"/>
              <a:gd name="T11" fmla="*/ 0 h 16"/>
              <a:gd name="T12" fmla="*/ 112 w 124"/>
              <a:gd name="T13" fmla="*/ 3 h 16"/>
              <a:gd name="T14" fmla="*/ 122 w 124"/>
              <a:gd name="T15" fmla="*/ 14 h 16"/>
              <a:gd name="T16" fmla="*/ 112 w 124"/>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
                <a:moveTo>
                  <a:pt x="112" y="16"/>
                </a:moveTo>
                <a:cubicBezTo>
                  <a:pt x="25" y="16"/>
                  <a:pt x="25" y="16"/>
                  <a:pt x="25" y="16"/>
                </a:cubicBezTo>
                <a:cubicBezTo>
                  <a:pt x="19" y="16"/>
                  <a:pt x="12" y="15"/>
                  <a:pt x="10" y="14"/>
                </a:cubicBezTo>
                <a:cubicBezTo>
                  <a:pt x="1" y="3"/>
                  <a:pt x="1" y="3"/>
                  <a:pt x="1" y="3"/>
                </a:cubicBezTo>
                <a:cubicBezTo>
                  <a:pt x="0" y="1"/>
                  <a:pt x="4" y="0"/>
                  <a:pt x="11" y="0"/>
                </a:cubicBezTo>
                <a:cubicBezTo>
                  <a:pt x="96" y="0"/>
                  <a:pt x="96" y="0"/>
                  <a:pt x="96" y="0"/>
                </a:cubicBezTo>
                <a:cubicBezTo>
                  <a:pt x="103" y="0"/>
                  <a:pt x="110" y="1"/>
                  <a:pt x="112" y="3"/>
                </a:cubicBezTo>
                <a:cubicBezTo>
                  <a:pt x="122" y="14"/>
                  <a:pt x="122" y="14"/>
                  <a:pt x="122" y="14"/>
                </a:cubicBezTo>
                <a:cubicBezTo>
                  <a:pt x="124" y="15"/>
                  <a:pt x="119" y="16"/>
                  <a:pt x="112" y="1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0" name="isḷíďè"/>
          <p:cNvSpPr/>
          <p:nvPr/>
        </p:nvSpPr>
        <p:spPr bwMode="auto">
          <a:xfrm>
            <a:off x="1423008" y="5849434"/>
            <a:ext cx="142677" cy="32811"/>
          </a:xfrm>
          <a:custGeom>
            <a:avLst/>
            <a:gdLst>
              <a:gd name="T0" fmla="*/ 112 w 138"/>
              <a:gd name="T1" fmla="*/ 32 h 32"/>
              <a:gd name="T2" fmla="*/ 12 w 138"/>
              <a:gd name="T3" fmla="*/ 32 h 32"/>
              <a:gd name="T4" fmla="*/ 1 w 138"/>
              <a:gd name="T5" fmla="*/ 30 h 32"/>
              <a:gd name="T6" fmla="*/ 16 w 138"/>
              <a:gd name="T7" fmla="*/ 2 h 32"/>
              <a:gd name="T8" fmla="*/ 29 w 138"/>
              <a:gd name="T9" fmla="*/ 0 h 32"/>
              <a:gd name="T10" fmla="*/ 126 w 138"/>
              <a:gd name="T11" fmla="*/ 0 h 32"/>
              <a:gd name="T12" fmla="*/ 137 w 138"/>
              <a:gd name="T13" fmla="*/ 2 h 32"/>
              <a:gd name="T14" fmla="*/ 126 w 138"/>
              <a:gd name="T15" fmla="*/ 30 h 32"/>
              <a:gd name="T16" fmla="*/ 112 w 138"/>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32">
                <a:moveTo>
                  <a:pt x="112" y="32"/>
                </a:moveTo>
                <a:cubicBezTo>
                  <a:pt x="12" y="32"/>
                  <a:pt x="12" y="32"/>
                  <a:pt x="12" y="32"/>
                </a:cubicBezTo>
                <a:cubicBezTo>
                  <a:pt x="5" y="32"/>
                  <a:pt x="0" y="31"/>
                  <a:pt x="1" y="30"/>
                </a:cubicBezTo>
                <a:cubicBezTo>
                  <a:pt x="16" y="2"/>
                  <a:pt x="16" y="2"/>
                  <a:pt x="16" y="2"/>
                </a:cubicBezTo>
                <a:cubicBezTo>
                  <a:pt x="17" y="1"/>
                  <a:pt x="23" y="0"/>
                  <a:pt x="29" y="0"/>
                </a:cubicBezTo>
                <a:cubicBezTo>
                  <a:pt x="126" y="0"/>
                  <a:pt x="126" y="0"/>
                  <a:pt x="126" y="0"/>
                </a:cubicBezTo>
                <a:cubicBezTo>
                  <a:pt x="133" y="0"/>
                  <a:pt x="138" y="1"/>
                  <a:pt x="137" y="2"/>
                </a:cubicBezTo>
                <a:cubicBezTo>
                  <a:pt x="126" y="30"/>
                  <a:pt x="126" y="30"/>
                  <a:pt x="126" y="30"/>
                </a:cubicBezTo>
                <a:cubicBezTo>
                  <a:pt x="125" y="31"/>
                  <a:pt x="119" y="32"/>
                  <a:pt x="112"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1" name="íśḻïḑé"/>
          <p:cNvSpPr/>
          <p:nvPr/>
        </p:nvSpPr>
        <p:spPr bwMode="auto">
          <a:xfrm>
            <a:off x="2411310" y="5849434"/>
            <a:ext cx="141186" cy="32811"/>
          </a:xfrm>
          <a:custGeom>
            <a:avLst/>
            <a:gdLst>
              <a:gd name="T0" fmla="*/ 125 w 137"/>
              <a:gd name="T1" fmla="*/ 32 h 32"/>
              <a:gd name="T2" fmla="*/ 25 w 137"/>
              <a:gd name="T3" fmla="*/ 32 h 32"/>
              <a:gd name="T4" fmla="*/ 11 w 137"/>
              <a:gd name="T5" fmla="*/ 30 h 32"/>
              <a:gd name="T6" fmla="*/ 0 w 137"/>
              <a:gd name="T7" fmla="*/ 2 h 32"/>
              <a:gd name="T8" fmla="*/ 11 w 137"/>
              <a:gd name="T9" fmla="*/ 0 h 32"/>
              <a:gd name="T10" fmla="*/ 108 w 137"/>
              <a:gd name="T11" fmla="*/ 0 h 32"/>
              <a:gd name="T12" fmla="*/ 122 w 137"/>
              <a:gd name="T13" fmla="*/ 2 h 32"/>
              <a:gd name="T14" fmla="*/ 136 w 137"/>
              <a:gd name="T15" fmla="*/ 30 h 32"/>
              <a:gd name="T16" fmla="*/ 125 w 137"/>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32">
                <a:moveTo>
                  <a:pt x="125" y="32"/>
                </a:moveTo>
                <a:cubicBezTo>
                  <a:pt x="25" y="32"/>
                  <a:pt x="25" y="32"/>
                  <a:pt x="25" y="32"/>
                </a:cubicBezTo>
                <a:cubicBezTo>
                  <a:pt x="18" y="32"/>
                  <a:pt x="12" y="31"/>
                  <a:pt x="11" y="30"/>
                </a:cubicBezTo>
                <a:cubicBezTo>
                  <a:pt x="0" y="2"/>
                  <a:pt x="0" y="2"/>
                  <a:pt x="0" y="2"/>
                </a:cubicBezTo>
                <a:cubicBezTo>
                  <a:pt x="0" y="1"/>
                  <a:pt x="5" y="0"/>
                  <a:pt x="11" y="0"/>
                </a:cubicBezTo>
                <a:cubicBezTo>
                  <a:pt x="108" y="0"/>
                  <a:pt x="108" y="0"/>
                  <a:pt x="108" y="0"/>
                </a:cubicBezTo>
                <a:cubicBezTo>
                  <a:pt x="115" y="0"/>
                  <a:pt x="121" y="1"/>
                  <a:pt x="122" y="2"/>
                </a:cubicBezTo>
                <a:cubicBezTo>
                  <a:pt x="136" y="30"/>
                  <a:pt x="136" y="30"/>
                  <a:pt x="136" y="30"/>
                </a:cubicBezTo>
                <a:cubicBezTo>
                  <a:pt x="137" y="31"/>
                  <a:pt x="132" y="32"/>
                  <a:pt x="125"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2" name="iŝļiďé"/>
          <p:cNvSpPr/>
          <p:nvPr/>
        </p:nvSpPr>
        <p:spPr bwMode="auto">
          <a:xfrm>
            <a:off x="2704618" y="5808172"/>
            <a:ext cx="268452" cy="31816"/>
          </a:xfrm>
          <a:custGeom>
            <a:avLst/>
            <a:gdLst>
              <a:gd name="T0" fmla="*/ 116 w 260"/>
              <a:gd name="T1" fmla="*/ 0 h 31"/>
              <a:gd name="T2" fmla="*/ 11 w 260"/>
              <a:gd name="T3" fmla="*/ 0 h 31"/>
              <a:gd name="T4" fmla="*/ 2 w 260"/>
              <a:gd name="T5" fmla="*/ 3 h 31"/>
              <a:gd name="T6" fmla="*/ 19 w 260"/>
              <a:gd name="T7" fmla="*/ 27 h 31"/>
              <a:gd name="T8" fmla="*/ 34 w 260"/>
              <a:gd name="T9" fmla="*/ 31 h 31"/>
              <a:gd name="T10" fmla="*/ 141 w 260"/>
              <a:gd name="T11" fmla="*/ 31 h 31"/>
              <a:gd name="T12" fmla="*/ 249 w 260"/>
              <a:gd name="T13" fmla="*/ 31 h 31"/>
              <a:gd name="T14" fmla="*/ 258 w 260"/>
              <a:gd name="T15" fmla="*/ 27 h 31"/>
              <a:gd name="T16" fmla="*/ 235 w 260"/>
              <a:gd name="T17" fmla="*/ 3 h 31"/>
              <a:gd name="T18" fmla="*/ 220 w 260"/>
              <a:gd name="T19" fmla="*/ 0 h 31"/>
              <a:gd name="T20" fmla="*/ 116 w 260"/>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1">
                <a:moveTo>
                  <a:pt x="116" y="0"/>
                </a:moveTo>
                <a:cubicBezTo>
                  <a:pt x="11" y="0"/>
                  <a:pt x="11" y="0"/>
                  <a:pt x="11" y="0"/>
                </a:cubicBezTo>
                <a:cubicBezTo>
                  <a:pt x="5" y="0"/>
                  <a:pt x="0" y="2"/>
                  <a:pt x="2" y="3"/>
                </a:cubicBezTo>
                <a:cubicBezTo>
                  <a:pt x="19" y="27"/>
                  <a:pt x="19" y="27"/>
                  <a:pt x="19" y="27"/>
                </a:cubicBezTo>
                <a:cubicBezTo>
                  <a:pt x="20" y="29"/>
                  <a:pt x="27" y="31"/>
                  <a:pt x="34" y="31"/>
                </a:cubicBezTo>
                <a:cubicBezTo>
                  <a:pt x="141" y="31"/>
                  <a:pt x="141" y="31"/>
                  <a:pt x="141" y="31"/>
                </a:cubicBezTo>
                <a:cubicBezTo>
                  <a:pt x="249" y="31"/>
                  <a:pt x="249" y="31"/>
                  <a:pt x="249" y="31"/>
                </a:cubicBezTo>
                <a:cubicBezTo>
                  <a:pt x="256" y="31"/>
                  <a:pt x="260" y="29"/>
                  <a:pt x="258" y="27"/>
                </a:cubicBezTo>
                <a:cubicBezTo>
                  <a:pt x="235" y="3"/>
                  <a:pt x="235" y="3"/>
                  <a:pt x="235" y="3"/>
                </a:cubicBezTo>
                <a:cubicBezTo>
                  <a:pt x="233" y="2"/>
                  <a:pt x="227" y="0"/>
                  <a:pt x="220" y="0"/>
                </a:cubicBezTo>
                <a:lnTo>
                  <a:pt x="116"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3" name="i$ľíḑe"/>
          <p:cNvSpPr/>
          <p:nvPr/>
        </p:nvSpPr>
        <p:spPr bwMode="auto">
          <a:xfrm>
            <a:off x="1042205" y="5770887"/>
            <a:ext cx="188911" cy="28834"/>
          </a:xfrm>
          <a:custGeom>
            <a:avLst/>
            <a:gdLst>
              <a:gd name="T0" fmla="*/ 105 w 183"/>
              <a:gd name="T1" fmla="*/ 0 h 28"/>
              <a:gd name="T2" fmla="*/ 37 w 183"/>
              <a:gd name="T3" fmla="*/ 0 h 28"/>
              <a:gd name="T4" fmla="*/ 23 w 183"/>
              <a:gd name="T5" fmla="*/ 3 h 28"/>
              <a:gd name="T6" fmla="*/ 2 w 183"/>
              <a:gd name="T7" fmla="*/ 25 h 28"/>
              <a:gd name="T8" fmla="*/ 10 w 183"/>
              <a:gd name="T9" fmla="*/ 28 h 28"/>
              <a:gd name="T10" fmla="*/ 80 w 183"/>
              <a:gd name="T11" fmla="*/ 28 h 28"/>
              <a:gd name="T12" fmla="*/ 150 w 183"/>
              <a:gd name="T13" fmla="*/ 28 h 28"/>
              <a:gd name="T14" fmla="*/ 164 w 183"/>
              <a:gd name="T15" fmla="*/ 25 h 28"/>
              <a:gd name="T16" fmla="*/ 182 w 183"/>
              <a:gd name="T17" fmla="*/ 3 h 28"/>
              <a:gd name="T18" fmla="*/ 173 w 183"/>
              <a:gd name="T19" fmla="*/ 0 h 28"/>
              <a:gd name="T20" fmla="*/ 105 w 183"/>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8">
                <a:moveTo>
                  <a:pt x="105" y="0"/>
                </a:moveTo>
                <a:cubicBezTo>
                  <a:pt x="37" y="0"/>
                  <a:pt x="37" y="0"/>
                  <a:pt x="37" y="0"/>
                </a:cubicBezTo>
                <a:cubicBezTo>
                  <a:pt x="31" y="0"/>
                  <a:pt x="25" y="1"/>
                  <a:pt x="23" y="3"/>
                </a:cubicBezTo>
                <a:cubicBezTo>
                  <a:pt x="2" y="25"/>
                  <a:pt x="2" y="25"/>
                  <a:pt x="2" y="25"/>
                </a:cubicBezTo>
                <a:cubicBezTo>
                  <a:pt x="0" y="27"/>
                  <a:pt x="4" y="28"/>
                  <a:pt x="10" y="28"/>
                </a:cubicBezTo>
                <a:cubicBezTo>
                  <a:pt x="80" y="28"/>
                  <a:pt x="80" y="28"/>
                  <a:pt x="80" y="28"/>
                </a:cubicBezTo>
                <a:cubicBezTo>
                  <a:pt x="150" y="28"/>
                  <a:pt x="150" y="28"/>
                  <a:pt x="150" y="28"/>
                </a:cubicBezTo>
                <a:cubicBezTo>
                  <a:pt x="157" y="28"/>
                  <a:pt x="163" y="27"/>
                  <a:pt x="164" y="25"/>
                </a:cubicBezTo>
                <a:cubicBezTo>
                  <a:pt x="182" y="3"/>
                  <a:pt x="182" y="3"/>
                  <a:pt x="182" y="3"/>
                </a:cubicBezTo>
                <a:cubicBezTo>
                  <a:pt x="183" y="1"/>
                  <a:pt x="179" y="0"/>
                  <a:pt x="173" y="0"/>
                </a:cubicBezTo>
                <a:lnTo>
                  <a:pt x="10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4" name="íśľidè"/>
          <p:cNvSpPr/>
          <p:nvPr/>
        </p:nvSpPr>
        <p:spPr bwMode="auto">
          <a:xfrm>
            <a:off x="1398152" y="5770887"/>
            <a:ext cx="132237" cy="28834"/>
          </a:xfrm>
          <a:custGeom>
            <a:avLst/>
            <a:gdLst>
              <a:gd name="T0" fmla="*/ 103 w 128"/>
              <a:gd name="T1" fmla="*/ 28 h 28"/>
              <a:gd name="T2" fmla="*/ 11 w 128"/>
              <a:gd name="T3" fmla="*/ 28 h 28"/>
              <a:gd name="T4" fmla="*/ 1 w 128"/>
              <a:gd name="T5" fmla="*/ 25 h 28"/>
              <a:gd name="T6" fmla="*/ 15 w 128"/>
              <a:gd name="T7" fmla="*/ 2 h 28"/>
              <a:gd name="T8" fmla="*/ 28 w 128"/>
              <a:gd name="T9" fmla="*/ 0 h 28"/>
              <a:gd name="T10" fmla="*/ 117 w 128"/>
              <a:gd name="T11" fmla="*/ 0 h 28"/>
              <a:gd name="T12" fmla="*/ 127 w 128"/>
              <a:gd name="T13" fmla="*/ 2 h 28"/>
              <a:gd name="T14" fmla="*/ 116 w 128"/>
              <a:gd name="T15" fmla="*/ 25 h 28"/>
              <a:gd name="T16" fmla="*/ 103 w 12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8">
                <a:moveTo>
                  <a:pt x="103" y="28"/>
                </a:moveTo>
                <a:cubicBezTo>
                  <a:pt x="11" y="28"/>
                  <a:pt x="11" y="28"/>
                  <a:pt x="11" y="28"/>
                </a:cubicBezTo>
                <a:cubicBezTo>
                  <a:pt x="5" y="28"/>
                  <a:pt x="0" y="27"/>
                  <a:pt x="1" y="25"/>
                </a:cubicBezTo>
                <a:cubicBezTo>
                  <a:pt x="15" y="2"/>
                  <a:pt x="15" y="2"/>
                  <a:pt x="15" y="2"/>
                </a:cubicBezTo>
                <a:cubicBezTo>
                  <a:pt x="16" y="1"/>
                  <a:pt x="21" y="0"/>
                  <a:pt x="28" y="0"/>
                </a:cubicBezTo>
                <a:cubicBezTo>
                  <a:pt x="117" y="0"/>
                  <a:pt x="117" y="0"/>
                  <a:pt x="117" y="0"/>
                </a:cubicBezTo>
                <a:cubicBezTo>
                  <a:pt x="123" y="0"/>
                  <a:pt x="128" y="1"/>
                  <a:pt x="127" y="2"/>
                </a:cubicBezTo>
                <a:cubicBezTo>
                  <a:pt x="116" y="25"/>
                  <a:pt x="116" y="25"/>
                  <a:pt x="116" y="25"/>
                </a:cubicBezTo>
                <a:cubicBezTo>
                  <a:pt x="115" y="27"/>
                  <a:pt x="109" y="28"/>
                  <a:pt x="103"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5" name="ïṣ1idê"/>
          <p:cNvSpPr/>
          <p:nvPr/>
        </p:nvSpPr>
        <p:spPr bwMode="auto">
          <a:xfrm>
            <a:off x="1244538" y="5770887"/>
            <a:ext cx="136215" cy="28834"/>
          </a:xfrm>
          <a:custGeom>
            <a:avLst/>
            <a:gdLst>
              <a:gd name="T0" fmla="*/ 103 w 132"/>
              <a:gd name="T1" fmla="*/ 28 h 28"/>
              <a:gd name="T2" fmla="*/ 11 w 132"/>
              <a:gd name="T3" fmla="*/ 28 h 28"/>
              <a:gd name="T4" fmla="*/ 1 w 132"/>
              <a:gd name="T5" fmla="*/ 25 h 28"/>
              <a:gd name="T6" fmla="*/ 19 w 132"/>
              <a:gd name="T7" fmla="*/ 2 h 28"/>
              <a:gd name="T8" fmla="*/ 32 w 132"/>
              <a:gd name="T9" fmla="*/ 0 h 28"/>
              <a:gd name="T10" fmla="*/ 121 w 132"/>
              <a:gd name="T11" fmla="*/ 0 h 28"/>
              <a:gd name="T12" fmla="*/ 131 w 132"/>
              <a:gd name="T13" fmla="*/ 2 h 28"/>
              <a:gd name="T14" fmla="*/ 116 w 132"/>
              <a:gd name="T15" fmla="*/ 25 h 28"/>
              <a:gd name="T16" fmla="*/ 103 w 132"/>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8">
                <a:moveTo>
                  <a:pt x="103" y="28"/>
                </a:moveTo>
                <a:cubicBezTo>
                  <a:pt x="11" y="28"/>
                  <a:pt x="11" y="28"/>
                  <a:pt x="11" y="28"/>
                </a:cubicBezTo>
                <a:cubicBezTo>
                  <a:pt x="5" y="28"/>
                  <a:pt x="0" y="27"/>
                  <a:pt x="1" y="25"/>
                </a:cubicBezTo>
                <a:cubicBezTo>
                  <a:pt x="19" y="2"/>
                  <a:pt x="19" y="2"/>
                  <a:pt x="19" y="2"/>
                </a:cubicBezTo>
                <a:cubicBezTo>
                  <a:pt x="20" y="1"/>
                  <a:pt x="26" y="0"/>
                  <a:pt x="32" y="0"/>
                </a:cubicBezTo>
                <a:cubicBezTo>
                  <a:pt x="121" y="0"/>
                  <a:pt x="121" y="0"/>
                  <a:pt x="121" y="0"/>
                </a:cubicBezTo>
                <a:cubicBezTo>
                  <a:pt x="127" y="0"/>
                  <a:pt x="132" y="1"/>
                  <a:pt x="131" y="2"/>
                </a:cubicBezTo>
                <a:cubicBezTo>
                  <a:pt x="116" y="25"/>
                  <a:pt x="116" y="25"/>
                  <a:pt x="116" y="25"/>
                </a:cubicBezTo>
                <a:cubicBezTo>
                  <a:pt x="115" y="27"/>
                  <a:pt x="109" y="28"/>
                  <a:pt x="103"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6" name="îśḻídé"/>
          <p:cNvSpPr/>
          <p:nvPr/>
        </p:nvSpPr>
        <p:spPr bwMode="auto">
          <a:xfrm>
            <a:off x="1552263" y="5770887"/>
            <a:ext cx="126769" cy="28834"/>
          </a:xfrm>
          <a:custGeom>
            <a:avLst/>
            <a:gdLst>
              <a:gd name="T0" fmla="*/ 103 w 123"/>
              <a:gd name="T1" fmla="*/ 28 h 28"/>
              <a:gd name="T2" fmla="*/ 11 w 123"/>
              <a:gd name="T3" fmla="*/ 28 h 28"/>
              <a:gd name="T4" fmla="*/ 0 w 123"/>
              <a:gd name="T5" fmla="*/ 25 h 28"/>
              <a:gd name="T6" fmla="*/ 11 w 123"/>
              <a:gd name="T7" fmla="*/ 2 h 28"/>
              <a:gd name="T8" fmla="*/ 23 w 123"/>
              <a:gd name="T9" fmla="*/ 0 h 28"/>
              <a:gd name="T10" fmla="*/ 112 w 123"/>
              <a:gd name="T11" fmla="*/ 0 h 28"/>
              <a:gd name="T12" fmla="*/ 123 w 123"/>
              <a:gd name="T13" fmla="*/ 2 h 28"/>
              <a:gd name="T14" fmla="*/ 115 w 123"/>
              <a:gd name="T15" fmla="*/ 25 h 28"/>
              <a:gd name="T16" fmla="*/ 103 w 1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8">
                <a:moveTo>
                  <a:pt x="103" y="28"/>
                </a:moveTo>
                <a:cubicBezTo>
                  <a:pt x="11" y="28"/>
                  <a:pt x="11" y="28"/>
                  <a:pt x="11" y="28"/>
                </a:cubicBezTo>
                <a:cubicBezTo>
                  <a:pt x="5" y="28"/>
                  <a:pt x="0" y="27"/>
                  <a:pt x="0" y="25"/>
                </a:cubicBezTo>
                <a:cubicBezTo>
                  <a:pt x="11" y="2"/>
                  <a:pt x="11" y="2"/>
                  <a:pt x="11" y="2"/>
                </a:cubicBezTo>
                <a:cubicBezTo>
                  <a:pt x="11" y="1"/>
                  <a:pt x="17" y="0"/>
                  <a:pt x="23" y="0"/>
                </a:cubicBezTo>
                <a:cubicBezTo>
                  <a:pt x="112" y="0"/>
                  <a:pt x="112" y="0"/>
                  <a:pt x="112" y="0"/>
                </a:cubicBezTo>
                <a:cubicBezTo>
                  <a:pt x="119" y="0"/>
                  <a:pt x="123" y="1"/>
                  <a:pt x="123" y="2"/>
                </a:cubicBezTo>
                <a:cubicBezTo>
                  <a:pt x="115" y="25"/>
                  <a:pt x="115" y="25"/>
                  <a:pt x="115" y="25"/>
                </a:cubicBezTo>
                <a:cubicBezTo>
                  <a:pt x="115" y="27"/>
                  <a:pt x="109" y="28"/>
                  <a:pt x="103"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7" name="îṩḻíďè"/>
          <p:cNvSpPr/>
          <p:nvPr/>
        </p:nvSpPr>
        <p:spPr bwMode="auto">
          <a:xfrm>
            <a:off x="1705878" y="5770887"/>
            <a:ext cx="122792" cy="28834"/>
          </a:xfrm>
          <a:custGeom>
            <a:avLst/>
            <a:gdLst>
              <a:gd name="T0" fmla="*/ 103 w 119"/>
              <a:gd name="T1" fmla="*/ 28 h 28"/>
              <a:gd name="T2" fmla="*/ 11 w 119"/>
              <a:gd name="T3" fmla="*/ 28 h 28"/>
              <a:gd name="T4" fmla="*/ 0 w 119"/>
              <a:gd name="T5" fmla="*/ 25 h 28"/>
              <a:gd name="T6" fmla="*/ 7 w 119"/>
              <a:gd name="T7" fmla="*/ 2 h 28"/>
              <a:gd name="T8" fmla="*/ 19 w 119"/>
              <a:gd name="T9" fmla="*/ 0 h 28"/>
              <a:gd name="T10" fmla="*/ 108 w 119"/>
              <a:gd name="T11" fmla="*/ 0 h 28"/>
              <a:gd name="T12" fmla="*/ 119 w 119"/>
              <a:gd name="T13" fmla="*/ 2 h 28"/>
              <a:gd name="T14" fmla="*/ 115 w 119"/>
              <a:gd name="T15" fmla="*/ 25 h 28"/>
              <a:gd name="T16" fmla="*/ 103 w 119"/>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
                <a:moveTo>
                  <a:pt x="103" y="28"/>
                </a:moveTo>
                <a:cubicBezTo>
                  <a:pt x="11" y="28"/>
                  <a:pt x="11" y="28"/>
                  <a:pt x="11" y="28"/>
                </a:cubicBezTo>
                <a:cubicBezTo>
                  <a:pt x="4" y="28"/>
                  <a:pt x="0" y="27"/>
                  <a:pt x="0" y="25"/>
                </a:cubicBezTo>
                <a:cubicBezTo>
                  <a:pt x="7" y="2"/>
                  <a:pt x="7" y="2"/>
                  <a:pt x="7" y="2"/>
                </a:cubicBezTo>
                <a:cubicBezTo>
                  <a:pt x="7" y="1"/>
                  <a:pt x="12" y="0"/>
                  <a:pt x="19" y="0"/>
                </a:cubicBezTo>
                <a:cubicBezTo>
                  <a:pt x="108" y="0"/>
                  <a:pt x="108" y="0"/>
                  <a:pt x="108" y="0"/>
                </a:cubicBezTo>
                <a:cubicBezTo>
                  <a:pt x="114" y="0"/>
                  <a:pt x="119" y="1"/>
                  <a:pt x="119" y="2"/>
                </a:cubicBezTo>
                <a:cubicBezTo>
                  <a:pt x="115" y="25"/>
                  <a:pt x="115" y="25"/>
                  <a:pt x="115" y="25"/>
                </a:cubicBezTo>
                <a:cubicBezTo>
                  <a:pt x="115" y="27"/>
                  <a:pt x="109" y="28"/>
                  <a:pt x="103"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8" name="îSḷíḓe"/>
          <p:cNvSpPr/>
          <p:nvPr/>
        </p:nvSpPr>
        <p:spPr bwMode="auto">
          <a:xfrm>
            <a:off x="2011614" y="5770887"/>
            <a:ext cx="119809" cy="28834"/>
          </a:xfrm>
          <a:custGeom>
            <a:avLst/>
            <a:gdLst>
              <a:gd name="T0" fmla="*/ 105 w 116"/>
              <a:gd name="T1" fmla="*/ 28 h 28"/>
              <a:gd name="T2" fmla="*/ 13 w 116"/>
              <a:gd name="T3" fmla="*/ 28 h 28"/>
              <a:gd name="T4" fmla="*/ 1 w 116"/>
              <a:gd name="T5" fmla="*/ 25 h 28"/>
              <a:gd name="T6" fmla="*/ 0 w 116"/>
              <a:gd name="T7" fmla="*/ 2 h 28"/>
              <a:gd name="T8" fmla="*/ 12 w 116"/>
              <a:gd name="T9" fmla="*/ 0 h 28"/>
              <a:gd name="T10" fmla="*/ 101 w 116"/>
              <a:gd name="T11" fmla="*/ 0 h 28"/>
              <a:gd name="T12" fmla="*/ 113 w 116"/>
              <a:gd name="T13" fmla="*/ 2 h 28"/>
              <a:gd name="T14" fmla="*/ 116 w 116"/>
              <a:gd name="T15" fmla="*/ 25 h 28"/>
              <a:gd name="T16" fmla="*/ 105 w 1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8">
                <a:moveTo>
                  <a:pt x="105" y="28"/>
                </a:moveTo>
                <a:cubicBezTo>
                  <a:pt x="13" y="28"/>
                  <a:pt x="13" y="28"/>
                  <a:pt x="13" y="28"/>
                </a:cubicBezTo>
                <a:cubicBezTo>
                  <a:pt x="6" y="28"/>
                  <a:pt x="1" y="27"/>
                  <a:pt x="1" y="25"/>
                </a:cubicBezTo>
                <a:cubicBezTo>
                  <a:pt x="0" y="2"/>
                  <a:pt x="0" y="2"/>
                  <a:pt x="0" y="2"/>
                </a:cubicBezTo>
                <a:cubicBezTo>
                  <a:pt x="0" y="1"/>
                  <a:pt x="5" y="0"/>
                  <a:pt x="12" y="0"/>
                </a:cubicBezTo>
                <a:cubicBezTo>
                  <a:pt x="101" y="0"/>
                  <a:pt x="101" y="0"/>
                  <a:pt x="101" y="0"/>
                </a:cubicBezTo>
                <a:cubicBezTo>
                  <a:pt x="107" y="0"/>
                  <a:pt x="112" y="1"/>
                  <a:pt x="113" y="2"/>
                </a:cubicBezTo>
                <a:cubicBezTo>
                  <a:pt x="116" y="25"/>
                  <a:pt x="116" y="25"/>
                  <a:pt x="116" y="25"/>
                </a:cubicBezTo>
                <a:cubicBezTo>
                  <a:pt x="116" y="27"/>
                  <a:pt x="111" y="28"/>
                  <a:pt x="105"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9" name="ïṧļîḓé"/>
          <p:cNvSpPr/>
          <p:nvPr/>
        </p:nvSpPr>
        <p:spPr bwMode="auto">
          <a:xfrm>
            <a:off x="1858995" y="5770887"/>
            <a:ext cx="119809" cy="28834"/>
          </a:xfrm>
          <a:custGeom>
            <a:avLst/>
            <a:gdLst>
              <a:gd name="T0" fmla="*/ 104 w 116"/>
              <a:gd name="T1" fmla="*/ 28 h 28"/>
              <a:gd name="T2" fmla="*/ 12 w 116"/>
              <a:gd name="T3" fmla="*/ 28 h 28"/>
              <a:gd name="T4" fmla="*/ 0 w 116"/>
              <a:gd name="T5" fmla="*/ 25 h 28"/>
              <a:gd name="T6" fmla="*/ 4 w 116"/>
              <a:gd name="T7" fmla="*/ 2 h 28"/>
              <a:gd name="T8" fmla="*/ 15 w 116"/>
              <a:gd name="T9" fmla="*/ 0 h 28"/>
              <a:gd name="T10" fmla="*/ 104 w 116"/>
              <a:gd name="T11" fmla="*/ 0 h 28"/>
              <a:gd name="T12" fmla="*/ 116 w 116"/>
              <a:gd name="T13" fmla="*/ 2 h 28"/>
              <a:gd name="T14" fmla="*/ 115 w 116"/>
              <a:gd name="T15" fmla="*/ 25 h 28"/>
              <a:gd name="T16" fmla="*/ 104 w 1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8">
                <a:moveTo>
                  <a:pt x="104" y="28"/>
                </a:moveTo>
                <a:cubicBezTo>
                  <a:pt x="12" y="28"/>
                  <a:pt x="12" y="28"/>
                  <a:pt x="12" y="28"/>
                </a:cubicBezTo>
                <a:cubicBezTo>
                  <a:pt x="5" y="28"/>
                  <a:pt x="0" y="27"/>
                  <a:pt x="0" y="25"/>
                </a:cubicBezTo>
                <a:cubicBezTo>
                  <a:pt x="4" y="2"/>
                  <a:pt x="4" y="2"/>
                  <a:pt x="4" y="2"/>
                </a:cubicBezTo>
                <a:cubicBezTo>
                  <a:pt x="4" y="1"/>
                  <a:pt x="9" y="0"/>
                  <a:pt x="15" y="0"/>
                </a:cubicBezTo>
                <a:cubicBezTo>
                  <a:pt x="104" y="0"/>
                  <a:pt x="104" y="0"/>
                  <a:pt x="104" y="0"/>
                </a:cubicBezTo>
                <a:cubicBezTo>
                  <a:pt x="111" y="0"/>
                  <a:pt x="116" y="1"/>
                  <a:pt x="116" y="2"/>
                </a:cubicBezTo>
                <a:cubicBezTo>
                  <a:pt x="115" y="25"/>
                  <a:pt x="115" y="25"/>
                  <a:pt x="115" y="25"/>
                </a:cubicBezTo>
                <a:cubicBezTo>
                  <a:pt x="115" y="27"/>
                  <a:pt x="110" y="28"/>
                  <a:pt x="104"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0" name="ï$lîďê"/>
          <p:cNvSpPr/>
          <p:nvPr/>
        </p:nvSpPr>
        <p:spPr bwMode="auto">
          <a:xfrm>
            <a:off x="2161252" y="5770887"/>
            <a:ext cx="123786" cy="28834"/>
          </a:xfrm>
          <a:custGeom>
            <a:avLst/>
            <a:gdLst>
              <a:gd name="T0" fmla="*/ 109 w 120"/>
              <a:gd name="T1" fmla="*/ 28 h 28"/>
              <a:gd name="T2" fmla="*/ 17 w 120"/>
              <a:gd name="T3" fmla="*/ 28 h 28"/>
              <a:gd name="T4" fmla="*/ 5 w 120"/>
              <a:gd name="T5" fmla="*/ 25 h 28"/>
              <a:gd name="T6" fmla="*/ 0 w 120"/>
              <a:gd name="T7" fmla="*/ 2 h 28"/>
              <a:gd name="T8" fmla="*/ 11 w 120"/>
              <a:gd name="T9" fmla="*/ 0 h 28"/>
              <a:gd name="T10" fmla="*/ 100 w 120"/>
              <a:gd name="T11" fmla="*/ 0 h 28"/>
              <a:gd name="T12" fmla="*/ 112 w 120"/>
              <a:gd name="T13" fmla="*/ 2 h 28"/>
              <a:gd name="T14" fmla="*/ 120 w 120"/>
              <a:gd name="T15" fmla="*/ 25 h 28"/>
              <a:gd name="T16" fmla="*/ 109 w 12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8">
                <a:moveTo>
                  <a:pt x="109" y="28"/>
                </a:moveTo>
                <a:cubicBezTo>
                  <a:pt x="17" y="28"/>
                  <a:pt x="17" y="28"/>
                  <a:pt x="17" y="28"/>
                </a:cubicBezTo>
                <a:cubicBezTo>
                  <a:pt x="10" y="28"/>
                  <a:pt x="5" y="27"/>
                  <a:pt x="5" y="25"/>
                </a:cubicBezTo>
                <a:cubicBezTo>
                  <a:pt x="0" y="2"/>
                  <a:pt x="0" y="2"/>
                  <a:pt x="0" y="2"/>
                </a:cubicBezTo>
                <a:cubicBezTo>
                  <a:pt x="0" y="1"/>
                  <a:pt x="5" y="0"/>
                  <a:pt x="11" y="0"/>
                </a:cubicBezTo>
                <a:cubicBezTo>
                  <a:pt x="100" y="0"/>
                  <a:pt x="100" y="0"/>
                  <a:pt x="100" y="0"/>
                </a:cubicBezTo>
                <a:cubicBezTo>
                  <a:pt x="107" y="0"/>
                  <a:pt x="112" y="1"/>
                  <a:pt x="112" y="2"/>
                </a:cubicBezTo>
                <a:cubicBezTo>
                  <a:pt x="120" y="25"/>
                  <a:pt x="120" y="25"/>
                  <a:pt x="120" y="25"/>
                </a:cubicBezTo>
                <a:cubicBezTo>
                  <a:pt x="120" y="27"/>
                  <a:pt x="115" y="28"/>
                  <a:pt x="109"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1" name="íşļîḑé"/>
          <p:cNvSpPr/>
          <p:nvPr/>
        </p:nvSpPr>
        <p:spPr bwMode="auto">
          <a:xfrm>
            <a:off x="2310888" y="5770887"/>
            <a:ext cx="128260" cy="28834"/>
          </a:xfrm>
          <a:custGeom>
            <a:avLst/>
            <a:gdLst>
              <a:gd name="T0" fmla="*/ 113 w 124"/>
              <a:gd name="T1" fmla="*/ 28 h 28"/>
              <a:gd name="T2" fmla="*/ 21 w 124"/>
              <a:gd name="T3" fmla="*/ 28 h 28"/>
              <a:gd name="T4" fmla="*/ 8 w 124"/>
              <a:gd name="T5" fmla="*/ 25 h 28"/>
              <a:gd name="T6" fmla="*/ 0 w 124"/>
              <a:gd name="T7" fmla="*/ 2 h 28"/>
              <a:gd name="T8" fmla="*/ 11 w 124"/>
              <a:gd name="T9" fmla="*/ 0 h 28"/>
              <a:gd name="T10" fmla="*/ 100 w 124"/>
              <a:gd name="T11" fmla="*/ 0 h 28"/>
              <a:gd name="T12" fmla="*/ 112 w 124"/>
              <a:gd name="T13" fmla="*/ 2 h 28"/>
              <a:gd name="T14" fmla="*/ 123 w 124"/>
              <a:gd name="T15" fmla="*/ 25 h 28"/>
              <a:gd name="T16" fmla="*/ 113 w 12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8">
                <a:moveTo>
                  <a:pt x="113" y="28"/>
                </a:moveTo>
                <a:cubicBezTo>
                  <a:pt x="21" y="28"/>
                  <a:pt x="21" y="28"/>
                  <a:pt x="21" y="28"/>
                </a:cubicBezTo>
                <a:cubicBezTo>
                  <a:pt x="14" y="28"/>
                  <a:pt x="9" y="27"/>
                  <a:pt x="8" y="25"/>
                </a:cubicBezTo>
                <a:cubicBezTo>
                  <a:pt x="0" y="2"/>
                  <a:pt x="0" y="2"/>
                  <a:pt x="0" y="2"/>
                </a:cubicBezTo>
                <a:cubicBezTo>
                  <a:pt x="0" y="1"/>
                  <a:pt x="5" y="0"/>
                  <a:pt x="11" y="0"/>
                </a:cubicBezTo>
                <a:cubicBezTo>
                  <a:pt x="100" y="0"/>
                  <a:pt x="100" y="0"/>
                  <a:pt x="100" y="0"/>
                </a:cubicBezTo>
                <a:cubicBezTo>
                  <a:pt x="106" y="0"/>
                  <a:pt x="112" y="1"/>
                  <a:pt x="112" y="2"/>
                </a:cubicBezTo>
                <a:cubicBezTo>
                  <a:pt x="123" y="25"/>
                  <a:pt x="123" y="25"/>
                  <a:pt x="123" y="25"/>
                </a:cubicBezTo>
                <a:cubicBezTo>
                  <a:pt x="124" y="27"/>
                  <a:pt x="119" y="28"/>
                  <a:pt x="113"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2" name="ïşlïďe"/>
          <p:cNvSpPr/>
          <p:nvPr/>
        </p:nvSpPr>
        <p:spPr bwMode="auto">
          <a:xfrm>
            <a:off x="2460029" y="5770887"/>
            <a:ext cx="131740" cy="28834"/>
          </a:xfrm>
          <a:custGeom>
            <a:avLst/>
            <a:gdLst>
              <a:gd name="T0" fmla="*/ 117 w 128"/>
              <a:gd name="T1" fmla="*/ 28 h 28"/>
              <a:gd name="T2" fmla="*/ 26 w 128"/>
              <a:gd name="T3" fmla="*/ 28 h 28"/>
              <a:gd name="T4" fmla="*/ 13 w 128"/>
              <a:gd name="T5" fmla="*/ 25 h 28"/>
              <a:gd name="T6" fmla="*/ 1 w 128"/>
              <a:gd name="T7" fmla="*/ 2 h 28"/>
              <a:gd name="T8" fmla="*/ 11 w 128"/>
              <a:gd name="T9" fmla="*/ 0 h 28"/>
              <a:gd name="T10" fmla="*/ 101 w 128"/>
              <a:gd name="T11" fmla="*/ 0 h 28"/>
              <a:gd name="T12" fmla="*/ 113 w 128"/>
              <a:gd name="T13" fmla="*/ 2 h 28"/>
              <a:gd name="T14" fmla="*/ 128 w 128"/>
              <a:gd name="T15" fmla="*/ 25 h 28"/>
              <a:gd name="T16" fmla="*/ 117 w 12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8">
                <a:moveTo>
                  <a:pt x="117" y="28"/>
                </a:moveTo>
                <a:cubicBezTo>
                  <a:pt x="26" y="28"/>
                  <a:pt x="26" y="28"/>
                  <a:pt x="26" y="28"/>
                </a:cubicBezTo>
                <a:cubicBezTo>
                  <a:pt x="19" y="28"/>
                  <a:pt x="13" y="27"/>
                  <a:pt x="13" y="25"/>
                </a:cubicBezTo>
                <a:cubicBezTo>
                  <a:pt x="1" y="2"/>
                  <a:pt x="1" y="2"/>
                  <a:pt x="1" y="2"/>
                </a:cubicBezTo>
                <a:cubicBezTo>
                  <a:pt x="0" y="1"/>
                  <a:pt x="5" y="0"/>
                  <a:pt x="11" y="0"/>
                </a:cubicBezTo>
                <a:cubicBezTo>
                  <a:pt x="101" y="0"/>
                  <a:pt x="101" y="0"/>
                  <a:pt x="101" y="0"/>
                </a:cubicBezTo>
                <a:cubicBezTo>
                  <a:pt x="107" y="0"/>
                  <a:pt x="112" y="1"/>
                  <a:pt x="113" y="2"/>
                </a:cubicBezTo>
                <a:cubicBezTo>
                  <a:pt x="128" y="25"/>
                  <a:pt x="128" y="25"/>
                  <a:pt x="128" y="25"/>
                </a:cubicBezTo>
                <a:cubicBezTo>
                  <a:pt x="128" y="27"/>
                  <a:pt x="124" y="28"/>
                  <a:pt x="117"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3" name="iSliḍe"/>
          <p:cNvSpPr/>
          <p:nvPr/>
        </p:nvSpPr>
        <p:spPr bwMode="auto">
          <a:xfrm>
            <a:off x="2609666" y="5770887"/>
            <a:ext cx="136215" cy="28834"/>
          </a:xfrm>
          <a:custGeom>
            <a:avLst/>
            <a:gdLst>
              <a:gd name="T0" fmla="*/ 121 w 132"/>
              <a:gd name="T1" fmla="*/ 28 h 28"/>
              <a:gd name="T2" fmla="*/ 29 w 132"/>
              <a:gd name="T3" fmla="*/ 28 h 28"/>
              <a:gd name="T4" fmla="*/ 16 w 132"/>
              <a:gd name="T5" fmla="*/ 25 h 28"/>
              <a:gd name="T6" fmla="*/ 1 w 132"/>
              <a:gd name="T7" fmla="*/ 2 h 28"/>
              <a:gd name="T8" fmla="*/ 11 w 132"/>
              <a:gd name="T9" fmla="*/ 0 h 28"/>
              <a:gd name="T10" fmla="*/ 100 w 132"/>
              <a:gd name="T11" fmla="*/ 0 h 28"/>
              <a:gd name="T12" fmla="*/ 113 w 132"/>
              <a:gd name="T13" fmla="*/ 2 h 28"/>
              <a:gd name="T14" fmla="*/ 131 w 132"/>
              <a:gd name="T15" fmla="*/ 25 h 28"/>
              <a:gd name="T16" fmla="*/ 121 w 132"/>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8">
                <a:moveTo>
                  <a:pt x="121" y="28"/>
                </a:moveTo>
                <a:cubicBezTo>
                  <a:pt x="29" y="28"/>
                  <a:pt x="29" y="28"/>
                  <a:pt x="29" y="28"/>
                </a:cubicBezTo>
                <a:cubicBezTo>
                  <a:pt x="23" y="28"/>
                  <a:pt x="17" y="27"/>
                  <a:pt x="16" y="25"/>
                </a:cubicBezTo>
                <a:cubicBezTo>
                  <a:pt x="1" y="2"/>
                  <a:pt x="1" y="2"/>
                  <a:pt x="1" y="2"/>
                </a:cubicBezTo>
                <a:cubicBezTo>
                  <a:pt x="0" y="1"/>
                  <a:pt x="5" y="0"/>
                  <a:pt x="11" y="0"/>
                </a:cubicBezTo>
                <a:cubicBezTo>
                  <a:pt x="100" y="0"/>
                  <a:pt x="100" y="0"/>
                  <a:pt x="100" y="0"/>
                </a:cubicBezTo>
                <a:cubicBezTo>
                  <a:pt x="106" y="0"/>
                  <a:pt x="112" y="1"/>
                  <a:pt x="113" y="2"/>
                </a:cubicBezTo>
                <a:cubicBezTo>
                  <a:pt x="131" y="25"/>
                  <a:pt x="131" y="25"/>
                  <a:pt x="131" y="25"/>
                </a:cubicBezTo>
                <a:cubicBezTo>
                  <a:pt x="132" y="27"/>
                  <a:pt x="128" y="28"/>
                  <a:pt x="121" y="28"/>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4" name="îṩḻiḍè"/>
          <p:cNvSpPr/>
          <p:nvPr/>
        </p:nvSpPr>
        <p:spPr bwMode="auto">
          <a:xfrm>
            <a:off x="1248515" y="5716202"/>
            <a:ext cx="113347" cy="12428"/>
          </a:xfrm>
          <a:custGeom>
            <a:avLst/>
            <a:gdLst>
              <a:gd name="T0" fmla="*/ 91 w 110"/>
              <a:gd name="T1" fmla="*/ 12 h 12"/>
              <a:gd name="T2" fmla="*/ 10 w 110"/>
              <a:gd name="T3" fmla="*/ 12 h 12"/>
              <a:gd name="T4" fmla="*/ 1 w 110"/>
              <a:gd name="T5" fmla="*/ 10 h 12"/>
              <a:gd name="T6" fmla="*/ 7 w 110"/>
              <a:gd name="T7" fmla="*/ 2 h 12"/>
              <a:gd name="T8" fmla="*/ 19 w 110"/>
              <a:gd name="T9" fmla="*/ 0 h 12"/>
              <a:gd name="T10" fmla="*/ 100 w 110"/>
              <a:gd name="T11" fmla="*/ 0 h 12"/>
              <a:gd name="T12" fmla="*/ 109 w 110"/>
              <a:gd name="T13" fmla="*/ 2 h 12"/>
              <a:gd name="T14" fmla="*/ 103 w 110"/>
              <a:gd name="T15" fmla="*/ 10 h 12"/>
              <a:gd name="T16" fmla="*/ 91 w 11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
                <a:moveTo>
                  <a:pt x="91" y="12"/>
                </a:moveTo>
                <a:cubicBezTo>
                  <a:pt x="10" y="12"/>
                  <a:pt x="10" y="12"/>
                  <a:pt x="10" y="12"/>
                </a:cubicBezTo>
                <a:cubicBezTo>
                  <a:pt x="4" y="12"/>
                  <a:pt x="0" y="11"/>
                  <a:pt x="1" y="10"/>
                </a:cubicBezTo>
                <a:cubicBezTo>
                  <a:pt x="7" y="2"/>
                  <a:pt x="7" y="2"/>
                  <a:pt x="7" y="2"/>
                </a:cubicBezTo>
                <a:cubicBezTo>
                  <a:pt x="8" y="1"/>
                  <a:pt x="14" y="0"/>
                  <a:pt x="19" y="0"/>
                </a:cubicBezTo>
                <a:cubicBezTo>
                  <a:pt x="100" y="0"/>
                  <a:pt x="100" y="0"/>
                  <a:pt x="100" y="0"/>
                </a:cubicBezTo>
                <a:cubicBezTo>
                  <a:pt x="106" y="0"/>
                  <a:pt x="110" y="1"/>
                  <a:pt x="109" y="2"/>
                </a:cubicBezTo>
                <a:cubicBezTo>
                  <a:pt x="103" y="10"/>
                  <a:pt x="103" y="10"/>
                  <a:pt x="103" y="10"/>
                </a:cubicBezTo>
                <a:cubicBezTo>
                  <a:pt x="103" y="11"/>
                  <a:pt x="97" y="12"/>
                  <a:pt x="91"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5" name="íšľiḍê"/>
          <p:cNvSpPr/>
          <p:nvPr/>
        </p:nvSpPr>
        <p:spPr bwMode="auto">
          <a:xfrm>
            <a:off x="1111306" y="5716202"/>
            <a:ext cx="114341" cy="12428"/>
          </a:xfrm>
          <a:custGeom>
            <a:avLst/>
            <a:gdLst>
              <a:gd name="T0" fmla="*/ 91 w 111"/>
              <a:gd name="T1" fmla="*/ 12 h 12"/>
              <a:gd name="T2" fmla="*/ 9 w 111"/>
              <a:gd name="T3" fmla="*/ 12 h 12"/>
              <a:gd name="T4" fmla="*/ 1 w 111"/>
              <a:gd name="T5" fmla="*/ 10 h 12"/>
              <a:gd name="T6" fmla="*/ 8 w 111"/>
              <a:gd name="T7" fmla="*/ 2 h 12"/>
              <a:gd name="T8" fmla="*/ 21 w 111"/>
              <a:gd name="T9" fmla="*/ 0 h 12"/>
              <a:gd name="T10" fmla="*/ 101 w 111"/>
              <a:gd name="T11" fmla="*/ 0 h 12"/>
              <a:gd name="T12" fmla="*/ 110 w 111"/>
              <a:gd name="T13" fmla="*/ 2 h 12"/>
              <a:gd name="T14" fmla="*/ 103 w 111"/>
              <a:gd name="T15" fmla="*/ 10 h 12"/>
              <a:gd name="T16" fmla="*/ 91 w 111"/>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2">
                <a:moveTo>
                  <a:pt x="91" y="12"/>
                </a:moveTo>
                <a:cubicBezTo>
                  <a:pt x="9" y="12"/>
                  <a:pt x="9" y="12"/>
                  <a:pt x="9" y="12"/>
                </a:cubicBezTo>
                <a:cubicBezTo>
                  <a:pt x="3" y="12"/>
                  <a:pt x="0" y="11"/>
                  <a:pt x="1" y="10"/>
                </a:cubicBezTo>
                <a:cubicBezTo>
                  <a:pt x="8" y="2"/>
                  <a:pt x="8" y="2"/>
                  <a:pt x="8" y="2"/>
                </a:cubicBezTo>
                <a:cubicBezTo>
                  <a:pt x="10" y="1"/>
                  <a:pt x="15" y="0"/>
                  <a:pt x="21" y="0"/>
                </a:cubicBezTo>
                <a:cubicBezTo>
                  <a:pt x="101" y="0"/>
                  <a:pt x="101" y="0"/>
                  <a:pt x="101" y="0"/>
                </a:cubicBezTo>
                <a:cubicBezTo>
                  <a:pt x="107" y="0"/>
                  <a:pt x="111" y="1"/>
                  <a:pt x="110" y="2"/>
                </a:cubicBezTo>
                <a:cubicBezTo>
                  <a:pt x="103" y="10"/>
                  <a:pt x="103" y="10"/>
                  <a:pt x="103" y="10"/>
                </a:cubicBezTo>
                <a:cubicBezTo>
                  <a:pt x="102" y="11"/>
                  <a:pt x="97" y="12"/>
                  <a:pt x="91"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6" name="íşļiďe"/>
          <p:cNvSpPr/>
          <p:nvPr/>
        </p:nvSpPr>
        <p:spPr bwMode="auto">
          <a:xfrm>
            <a:off x="1385724" y="5716202"/>
            <a:ext cx="111855" cy="12428"/>
          </a:xfrm>
          <a:custGeom>
            <a:avLst/>
            <a:gdLst>
              <a:gd name="T0" fmla="*/ 91 w 108"/>
              <a:gd name="T1" fmla="*/ 12 h 12"/>
              <a:gd name="T2" fmla="*/ 10 w 108"/>
              <a:gd name="T3" fmla="*/ 12 h 12"/>
              <a:gd name="T4" fmla="*/ 0 w 108"/>
              <a:gd name="T5" fmla="*/ 10 h 12"/>
              <a:gd name="T6" fmla="*/ 6 w 108"/>
              <a:gd name="T7" fmla="*/ 2 h 12"/>
              <a:gd name="T8" fmla="*/ 18 w 108"/>
              <a:gd name="T9" fmla="*/ 0 h 12"/>
              <a:gd name="T10" fmla="*/ 98 w 108"/>
              <a:gd name="T11" fmla="*/ 0 h 12"/>
              <a:gd name="T12" fmla="*/ 108 w 108"/>
              <a:gd name="T13" fmla="*/ 2 h 12"/>
              <a:gd name="T14" fmla="*/ 103 w 108"/>
              <a:gd name="T15" fmla="*/ 10 h 12"/>
              <a:gd name="T16" fmla="*/ 91 w 10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2">
                <a:moveTo>
                  <a:pt x="91" y="12"/>
                </a:moveTo>
                <a:cubicBezTo>
                  <a:pt x="10" y="12"/>
                  <a:pt x="10" y="12"/>
                  <a:pt x="10" y="12"/>
                </a:cubicBezTo>
                <a:cubicBezTo>
                  <a:pt x="4" y="12"/>
                  <a:pt x="0" y="11"/>
                  <a:pt x="0" y="10"/>
                </a:cubicBezTo>
                <a:cubicBezTo>
                  <a:pt x="6" y="2"/>
                  <a:pt x="6" y="2"/>
                  <a:pt x="6" y="2"/>
                </a:cubicBezTo>
                <a:cubicBezTo>
                  <a:pt x="7" y="1"/>
                  <a:pt x="12" y="0"/>
                  <a:pt x="18" y="0"/>
                </a:cubicBezTo>
                <a:cubicBezTo>
                  <a:pt x="98" y="0"/>
                  <a:pt x="98" y="0"/>
                  <a:pt x="98" y="0"/>
                </a:cubicBezTo>
                <a:cubicBezTo>
                  <a:pt x="104" y="0"/>
                  <a:pt x="108" y="1"/>
                  <a:pt x="108" y="2"/>
                </a:cubicBezTo>
                <a:cubicBezTo>
                  <a:pt x="103" y="10"/>
                  <a:pt x="103" y="10"/>
                  <a:pt x="103" y="10"/>
                </a:cubicBezTo>
                <a:cubicBezTo>
                  <a:pt x="103" y="11"/>
                  <a:pt x="97" y="12"/>
                  <a:pt x="91"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7" name="ïşľïḑê"/>
          <p:cNvSpPr/>
          <p:nvPr/>
        </p:nvSpPr>
        <p:spPr bwMode="auto">
          <a:xfrm>
            <a:off x="1523430" y="5716202"/>
            <a:ext cx="110363" cy="12428"/>
          </a:xfrm>
          <a:custGeom>
            <a:avLst/>
            <a:gdLst>
              <a:gd name="T0" fmla="*/ 91 w 107"/>
              <a:gd name="T1" fmla="*/ 12 h 12"/>
              <a:gd name="T2" fmla="*/ 10 w 107"/>
              <a:gd name="T3" fmla="*/ 12 h 12"/>
              <a:gd name="T4" fmla="*/ 0 w 107"/>
              <a:gd name="T5" fmla="*/ 10 h 12"/>
              <a:gd name="T6" fmla="*/ 4 w 107"/>
              <a:gd name="T7" fmla="*/ 2 h 12"/>
              <a:gd name="T8" fmla="*/ 16 w 107"/>
              <a:gd name="T9" fmla="*/ 0 h 12"/>
              <a:gd name="T10" fmla="*/ 96 w 107"/>
              <a:gd name="T11" fmla="*/ 0 h 12"/>
              <a:gd name="T12" fmla="*/ 106 w 107"/>
              <a:gd name="T13" fmla="*/ 2 h 12"/>
              <a:gd name="T14" fmla="*/ 103 w 107"/>
              <a:gd name="T15" fmla="*/ 10 h 12"/>
              <a:gd name="T16" fmla="*/ 91 w 10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2">
                <a:moveTo>
                  <a:pt x="91" y="12"/>
                </a:moveTo>
                <a:cubicBezTo>
                  <a:pt x="10" y="12"/>
                  <a:pt x="10" y="12"/>
                  <a:pt x="10" y="12"/>
                </a:cubicBezTo>
                <a:cubicBezTo>
                  <a:pt x="4" y="12"/>
                  <a:pt x="0" y="11"/>
                  <a:pt x="0" y="10"/>
                </a:cubicBezTo>
                <a:cubicBezTo>
                  <a:pt x="4" y="2"/>
                  <a:pt x="4" y="2"/>
                  <a:pt x="4" y="2"/>
                </a:cubicBezTo>
                <a:cubicBezTo>
                  <a:pt x="5" y="1"/>
                  <a:pt x="10" y="0"/>
                  <a:pt x="16" y="0"/>
                </a:cubicBezTo>
                <a:cubicBezTo>
                  <a:pt x="96" y="0"/>
                  <a:pt x="96" y="0"/>
                  <a:pt x="96" y="0"/>
                </a:cubicBezTo>
                <a:cubicBezTo>
                  <a:pt x="102" y="0"/>
                  <a:pt x="107" y="1"/>
                  <a:pt x="106" y="2"/>
                </a:cubicBezTo>
                <a:cubicBezTo>
                  <a:pt x="103" y="10"/>
                  <a:pt x="103" y="10"/>
                  <a:pt x="103" y="10"/>
                </a:cubicBezTo>
                <a:cubicBezTo>
                  <a:pt x="103" y="11"/>
                  <a:pt x="97" y="12"/>
                  <a:pt x="91"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8" name="ïşḻíḑê"/>
          <p:cNvSpPr/>
          <p:nvPr/>
        </p:nvSpPr>
        <p:spPr bwMode="auto">
          <a:xfrm>
            <a:off x="1797847" y="5716202"/>
            <a:ext cx="107381" cy="12428"/>
          </a:xfrm>
          <a:custGeom>
            <a:avLst/>
            <a:gdLst>
              <a:gd name="T0" fmla="*/ 92 w 104"/>
              <a:gd name="T1" fmla="*/ 12 h 12"/>
              <a:gd name="T2" fmla="*/ 10 w 104"/>
              <a:gd name="T3" fmla="*/ 12 h 12"/>
              <a:gd name="T4" fmla="*/ 0 w 104"/>
              <a:gd name="T5" fmla="*/ 10 h 12"/>
              <a:gd name="T6" fmla="*/ 2 w 104"/>
              <a:gd name="T7" fmla="*/ 2 h 12"/>
              <a:gd name="T8" fmla="*/ 13 w 104"/>
              <a:gd name="T9" fmla="*/ 0 h 12"/>
              <a:gd name="T10" fmla="*/ 93 w 104"/>
              <a:gd name="T11" fmla="*/ 0 h 12"/>
              <a:gd name="T12" fmla="*/ 104 w 104"/>
              <a:gd name="T13" fmla="*/ 2 h 12"/>
              <a:gd name="T14" fmla="*/ 103 w 104"/>
              <a:gd name="T15" fmla="*/ 10 h 12"/>
              <a:gd name="T16" fmla="*/ 92 w 10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
                <a:moveTo>
                  <a:pt x="92" y="12"/>
                </a:moveTo>
                <a:cubicBezTo>
                  <a:pt x="10" y="12"/>
                  <a:pt x="10" y="12"/>
                  <a:pt x="10" y="12"/>
                </a:cubicBezTo>
                <a:cubicBezTo>
                  <a:pt x="4" y="12"/>
                  <a:pt x="0" y="11"/>
                  <a:pt x="0" y="10"/>
                </a:cubicBezTo>
                <a:cubicBezTo>
                  <a:pt x="2" y="2"/>
                  <a:pt x="2" y="2"/>
                  <a:pt x="2" y="2"/>
                </a:cubicBezTo>
                <a:cubicBezTo>
                  <a:pt x="2" y="1"/>
                  <a:pt x="7" y="0"/>
                  <a:pt x="13" y="0"/>
                </a:cubicBezTo>
                <a:cubicBezTo>
                  <a:pt x="93" y="0"/>
                  <a:pt x="93" y="0"/>
                  <a:pt x="93" y="0"/>
                </a:cubicBezTo>
                <a:cubicBezTo>
                  <a:pt x="99" y="0"/>
                  <a:pt x="104" y="1"/>
                  <a:pt x="104" y="2"/>
                </a:cubicBezTo>
                <a:cubicBezTo>
                  <a:pt x="103" y="10"/>
                  <a:pt x="103" y="10"/>
                  <a:pt x="103" y="10"/>
                </a:cubicBezTo>
                <a:cubicBezTo>
                  <a:pt x="103" y="11"/>
                  <a:pt x="98" y="12"/>
                  <a:pt x="92"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99" name="íšḻiďè"/>
          <p:cNvSpPr/>
          <p:nvPr/>
        </p:nvSpPr>
        <p:spPr bwMode="auto">
          <a:xfrm>
            <a:off x="1660638" y="5716202"/>
            <a:ext cx="108375" cy="12428"/>
          </a:xfrm>
          <a:custGeom>
            <a:avLst/>
            <a:gdLst>
              <a:gd name="T0" fmla="*/ 92 w 105"/>
              <a:gd name="T1" fmla="*/ 12 h 12"/>
              <a:gd name="T2" fmla="*/ 10 w 105"/>
              <a:gd name="T3" fmla="*/ 12 h 12"/>
              <a:gd name="T4" fmla="*/ 0 w 105"/>
              <a:gd name="T5" fmla="*/ 10 h 12"/>
              <a:gd name="T6" fmla="*/ 3 w 105"/>
              <a:gd name="T7" fmla="*/ 2 h 12"/>
              <a:gd name="T8" fmla="*/ 14 w 105"/>
              <a:gd name="T9" fmla="*/ 0 h 12"/>
              <a:gd name="T10" fmla="*/ 95 w 105"/>
              <a:gd name="T11" fmla="*/ 0 h 12"/>
              <a:gd name="T12" fmla="*/ 105 w 105"/>
              <a:gd name="T13" fmla="*/ 2 h 12"/>
              <a:gd name="T14" fmla="*/ 103 w 105"/>
              <a:gd name="T15" fmla="*/ 10 h 12"/>
              <a:gd name="T16" fmla="*/ 92 w 10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
                <a:moveTo>
                  <a:pt x="92" y="12"/>
                </a:moveTo>
                <a:cubicBezTo>
                  <a:pt x="10" y="12"/>
                  <a:pt x="10" y="12"/>
                  <a:pt x="10" y="12"/>
                </a:cubicBezTo>
                <a:cubicBezTo>
                  <a:pt x="4" y="12"/>
                  <a:pt x="0" y="11"/>
                  <a:pt x="0" y="10"/>
                </a:cubicBezTo>
                <a:cubicBezTo>
                  <a:pt x="3" y="2"/>
                  <a:pt x="3" y="2"/>
                  <a:pt x="3" y="2"/>
                </a:cubicBezTo>
                <a:cubicBezTo>
                  <a:pt x="3" y="1"/>
                  <a:pt x="9" y="0"/>
                  <a:pt x="14" y="0"/>
                </a:cubicBezTo>
                <a:cubicBezTo>
                  <a:pt x="95" y="0"/>
                  <a:pt x="95" y="0"/>
                  <a:pt x="95" y="0"/>
                </a:cubicBezTo>
                <a:cubicBezTo>
                  <a:pt x="101" y="0"/>
                  <a:pt x="105" y="1"/>
                  <a:pt x="105" y="2"/>
                </a:cubicBezTo>
                <a:cubicBezTo>
                  <a:pt x="103" y="10"/>
                  <a:pt x="103" y="10"/>
                  <a:pt x="103" y="10"/>
                </a:cubicBezTo>
                <a:cubicBezTo>
                  <a:pt x="103" y="11"/>
                  <a:pt x="98" y="12"/>
                  <a:pt x="92"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0" name="iśļiḍê"/>
          <p:cNvSpPr/>
          <p:nvPr/>
        </p:nvSpPr>
        <p:spPr bwMode="auto">
          <a:xfrm>
            <a:off x="1935056" y="5716202"/>
            <a:ext cx="106386" cy="12428"/>
          </a:xfrm>
          <a:custGeom>
            <a:avLst/>
            <a:gdLst>
              <a:gd name="T0" fmla="*/ 92 w 103"/>
              <a:gd name="T1" fmla="*/ 12 h 12"/>
              <a:gd name="T2" fmla="*/ 11 w 103"/>
              <a:gd name="T3" fmla="*/ 12 h 12"/>
              <a:gd name="T4" fmla="*/ 0 w 103"/>
              <a:gd name="T5" fmla="*/ 10 h 12"/>
              <a:gd name="T6" fmla="*/ 0 w 103"/>
              <a:gd name="T7" fmla="*/ 2 h 12"/>
              <a:gd name="T8" fmla="*/ 11 w 103"/>
              <a:gd name="T9" fmla="*/ 0 h 12"/>
              <a:gd name="T10" fmla="*/ 91 w 103"/>
              <a:gd name="T11" fmla="*/ 0 h 12"/>
              <a:gd name="T12" fmla="*/ 102 w 103"/>
              <a:gd name="T13" fmla="*/ 2 h 12"/>
              <a:gd name="T14" fmla="*/ 103 w 103"/>
              <a:gd name="T15" fmla="*/ 10 h 12"/>
              <a:gd name="T16" fmla="*/ 92 w 103"/>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2">
                <a:moveTo>
                  <a:pt x="92" y="12"/>
                </a:moveTo>
                <a:cubicBezTo>
                  <a:pt x="11" y="12"/>
                  <a:pt x="11" y="12"/>
                  <a:pt x="11" y="12"/>
                </a:cubicBezTo>
                <a:cubicBezTo>
                  <a:pt x="5" y="12"/>
                  <a:pt x="0" y="11"/>
                  <a:pt x="0" y="10"/>
                </a:cubicBezTo>
                <a:cubicBezTo>
                  <a:pt x="0" y="2"/>
                  <a:pt x="0" y="2"/>
                  <a:pt x="0" y="2"/>
                </a:cubicBezTo>
                <a:cubicBezTo>
                  <a:pt x="0" y="1"/>
                  <a:pt x="5" y="0"/>
                  <a:pt x="11" y="0"/>
                </a:cubicBezTo>
                <a:cubicBezTo>
                  <a:pt x="91" y="0"/>
                  <a:pt x="91" y="0"/>
                  <a:pt x="91" y="0"/>
                </a:cubicBezTo>
                <a:cubicBezTo>
                  <a:pt x="97" y="0"/>
                  <a:pt x="102" y="1"/>
                  <a:pt x="102" y="2"/>
                </a:cubicBezTo>
                <a:cubicBezTo>
                  <a:pt x="103" y="10"/>
                  <a:pt x="103" y="10"/>
                  <a:pt x="103" y="10"/>
                </a:cubicBezTo>
                <a:cubicBezTo>
                  <a:pt x="103" y="11"/>
                  <a:pt x="98" y="12"/>
                  <a:pt x="92"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1" name="iŝļíḑê"/>
          <p:cNvSpPr/>
          <p:nvPr/>
        </p:nvSpPr>
        <p:spPr bwMode="auto">
          <a:xfrm>
            <a:off x="2071270" y="5716202"/>
            <a:ext cx="107878" cy="12428"/>
          </a:xfrm>
          <a:custGeom>
            <a:avLst/>
            <a:gdLst>
              <a:gd name="T0" fmla="*/ 93 w 104"/>
              <a:gd name="T1" fmla="*/ 12 h 12"/>
              <a:gd name="T2" fmla="*/ 12 w 104"/>
              <a:gd name="T3" fmla="*/ 12 h 12"/>
              <a:gd name="T4" fmla="*/ 1 w 104"/>
              <a:gd name="T5" fmla="*/ 10 h 12"/>
              <a:gd name="T6" fmla="*/ 0 w 104"/>
              <a:gd name="T7" fmla="*/ 2 h 12"/>
              <a:gd name="T8" fmla="*/ 10 w 104"/>
              <a:gd name="T9" fmla="*/ 0 h 12"/>
              <a:gd name="T10" fmla="*/ 91 w 104"/>
              <a:gd name="T11" fmla="*/ 0 h 12"/>
              <a:gd name="T12" fmla="*/ 102 w 104"/>
              <a:gd name="T13" fmla="*/ 2 h 12"/>
              <a:gd name="T14" fmla="*/ 103 w 104"/>
              <a:gd name="T15" fmla="*/ 10 h 12"/>
              <a:gd name="T16" fmla="*/ 93 w 10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2">
                <a:moveTo>
                  <a:pt x="93" y="12"/>
                </a:moveTo>
                <a:cubicBezTo>
                  <a:pt x="12" y="12"/>
                  <a:pt x="12" y="12"/>
                  <a:pt x="12" y="12"/>
                </a:cubicBezTo>
                <a:cubicBezTo>
                  <a:pt x="6" y="12"/>
                  <a:pt x="1" y="11"/>
                  <a:pt x="1" y="10"/>
                </a:cubicBezTo>
                <a:cubicBezTo>
                  <a:pt x="0" y="2"/>
                  <a:pt x="0" y="2"/>
                  <a:pt x="0" y="2"/>
                </a:cubicBezTo>
                <a:cubicBezTo>
                  <a:pt x="0" y="1"/>
                  <a:pt x="5" y="0"/>
                  <a:pt x="10" y="0"/>
                </a:cubicBezTo>
                <a:cubicBezTo>
                  <a:pt x="91" y="0"/>
                  <a:pt x="91" y="0"/>
                  <a:pt x="91" y="0"/>
                </a:cubicBezTo>
                <a:cubicBezTo>
                  <a:pt x="97" y="0"/>
                  <a:pt x="102" y="1"/>
                  <a:pt x="102" y="2"/>
                </a:cubicBezTo>
                <a:cubicBezTo>
                  <a:pt x="103" y="10"/>
                  <a:pt x="103" y="10"/>
                  <a:pt x="103" y="10"/>
                </a:cubicBezTo>
                <a:cubicBezTo>
                  <a:pt x="104" y="11"/>
                  <a:pt x="99" y="12"/>
                  <a:pt x="93"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2" name="îS1iḋè"/>
          <p:cNvSpPr/>
          <p:nvPr/>
        </p:nvSpPr>
        <p:spPr bwMode="auto">
          <a:xfrm>
            <a:off x="2206988" y="5716202"/>
            <a:ext cx="109370" cy="12428"/>
          </a:xfrm>
          <a:custGeom>
            <a:avLst/>
            <a:gdLst>
              <a:gd name="T0" fmla="*/ 95 w 106"/>
              <a:gd name="T1" fmla="*/ 12 h 12"/>
              <a:gd name="T2" fmla="*/ 14 w 106"/>
              <a:gd name="T3" fmla="*/ 12 h 12"/>
              <a:gd name="T4" fmla="*/ 3 w 106"/>
              <a:gd name="T5" fmla="*/ 10 h 12"/>
              <a:gd name="T6" fmla="*/ 1 w 106"/>
              <a:gd name="T7" fmla="*/ 2 h 12"/>
              <a:gd name="T8" fmla="*/ 11 w 106"/>
              <a:gd name="T9" fmla="*/ 0 h 12"/>
              <a:gd name="T10" fmla="*/ 91 w 106"/>
              <a:gd name="T11" fmla="*/ 0 h 12"/>
              <a:gd name="T12" fmla="*/ 102 w 106"/>
              <a:gd name="T13" fmla="*/ 2 h 12"/>
              <a:gd name="T14" fmla="*/ 105 w 106"/>
              <a:gd name="T15" fmla="*/ 10 h 12"/>
              <a:gd name="T16" fmla="*/ 95 w 10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2">
                <a:moveTo>
                  <a:pt x="95" y="12"/>
                </a:moveTo>
                <a:cubicBezTo>
                  <a:pt x="14" y="12"/>
                  <a:pt x="14" y="12"/>
                  <a:pt x="14" y="12"/>
                </a:cubicBezTo>
                <a:cubicBezTo>
                  <a:pt x="8" y="12"/>
                  <a:pt x="3" y="11"/>
                  <a:pt x="3" y="10"/>
                </a:cubicBezTo>
                <a:cubicBezTo>
                  <a:pt x="1" y="2"/>
                  <a:pt x="1" y="2"/>
                  <a:pt x="1" y="2"/>
                </a:cubicBezTo>
                <a:cubicBezTo>
                  <a:pt x="0" y="1"/>
                  <a:pt x="5" y="0"/>
                  <a:pt x="11" y="0"/>
                </a:cubicBezTo>
                <a:cubicBezTo>
                  <a:pt x="91" y="0"/>
                  <a:pt x="91" y="0"/>
                  <a:pt x="91" y="0"/>
                </a:cubicBezTo>
                <a:cubicBezTo>
                  <a:pt x="97" y="0"/>
                  <a:pt x="102" y="1"/>
                  <a:pt x="102" y="2"/>
                </a:cubicBezTo>
                <a:cubicBezTo>
                  <a:pt x="105" y="10"/>
                  <a:pt x="105" y="10"/>
                  <a:pt x="105" y="10"/>
                </a:cubicBezTo>
                <a:cubicBezTo>
                  <a:pt x="106" y="11"/>
                  <a:pt x="101" y="12"/>
                  <a:pt x="95"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3" name="îŝḷïḍè"/>
          <p:cNvSpPr/>
          <p:nvPr/>
        </p:nvSpPr>
        <p:spPr bwMode="auto">
          <a:xfrm>
            <a:off x="2343203" y="5716202"/>
            <a:ext cx="110363" cy="12428"/>
          </a:xfrm>
          <a:custGeom>
            <a:avLst/>
            <a:gdLst>
              <a:gd name="T0" fmla="*/ 97 w 107"/>
              <a:gd name="T1" fmla="*/ 12 h 12"/>
              <a:gd name="T2" fmla="*/ 15 w 107"/>
              <a:gd name="T3" fmla="*/ 12 h 12"/>
              <a:gd name="T4" fmla="*/ 3 w 107"/>
              <a:gd name="T5" fmla="*/ 10 h 12"/>
              <a:gd name="T6" fmla="*/ 0 w 107"/>
              <a:gd name="T7" fmla="*/ 2 h 12"/>
              <a:gd name="T8" fmla="*/ 10 w 107"/>
              <a:gd name="T9" fmla="*/ 0 h 12"/>
              <a:gd name="T10" fmla="*/ 90 w 107"/>
              <a:gd name="T11" fmla="*/ 0 h 12"/>
              <a:gd name="T12" fmla="*/ 102 w 107"/>
              <a:gd name="T13" fmla="*/ 2 h 12"/>
              <a:gd name="T14" fmla="*/ 106 w 107"/>
              <a:gd name="T15" fmla="*/ 10 h 12"/>
              <a:gd name="T16" fmla="*/ 97 w 10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2">
                <a:moveTo>
                  <a:pt x="97" y="12"/>
                </a:moveTo>
                <a:cubicBezTo>
                  <a:pt x="15" y="12"/>
                  <a:pt x="15" y="12"/>
                  <a:pt x="15" y="12"/>
                </a:cubicBezTo>
                <a:cubicBezTo>
                  <a:pt x="9" y="12"/>
                  <a:pt x="4" y="11"/>
                  <a:pt x="3" y="10"/>
                </a:cubicBezTo>
                <a:cubicBezTo>
                  <a:pt x="0" y="2"/>
                  <a:pt x="0" y="2"/>
                  <a:pt x="0" y="2"/>
                </a:cubicBezTo>
                <a:cubicBezTo>
                  <a:pt x="0" y="1"/>
                  <a:pt x="4" y="0"/>
                  <a:pt x="10" y="0"/>
                </a:cubicBezTo>
                <a:cubicBezTo>
                  <a:pt x="90" y="0"/>
                  <a:pt x="90" y="0"/>
                  <a:pt x="90" y="0"/>
                </a:cubicBezTo>
                <a:cubicBezTo>
                  <a:pt x="96" y="0"/>
                  <a:pt x="101" y="1"/>
                  <a:pt x="102" y="2"/>
                </a:cubicBezTo>
                <a:cubicBezTo>
                  <a:pt x="106" y="10"/>
                  <a:pt x="106" y="10"/>
                  <a:pt x="106" y="10"/>
                </a:cubicBezTo>
                <a:cubicBezTo>
                  <a:pt x="107" y="11"/>
                  <a:pt x="102" y="12"/>
                  <a:pt x="97"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4" name="íşlîḓè"/>
          <p:cNvSpPr/>
          <p:nvPr/>
        </p:nvSpPr>
        <p:spPr bwMode="auto">
          <a:xfrm>
            <a:off x="2478423" y="5716202"/>
            <a:ext cx="112352" cy="12428"/>
          </a:xfrm>
          <a:custGeom>
            <a:avLst/>
            <a:gdLst>
              <a:gd name="T0" fmla="*/ 99 w 109"/>
              <a:gd name="T1" fmla="*/ 12 h 12"/>
              <a:gd name="T2" fmla="*/ 17 w 109"/>
              <a:gd name="T3" fmla="*/ 12 h 12"/>
              <a:gd name="T4" fmla="*/ 5 w 109"/>
              <a:gd name="T5" fmla="*/ 10 h 12"/>
              <a:gd name="T6" fmla="*/ 1 w 109"/>
              <a:gd name="T7" fmla="*/ 2 h 12"/>
              <a:gd name="T8" fmla="*/ 10 w 109"/>
              <a:gd name="T9" fmla="*/ 0 h 12"/>
              <a:gd name="T10" fmla="*/ 91 w 109"/>
              <a:gd name="T11" fmla="*/ 0 h 12"/>
              <a:gd name="T12" fmla="*/ 103 w 109"/>
              <a:gd name="T13" fmla="*/ 2 h 12"/>
              <a:gd name="T14" fmla="*/ 108 w 109"/>
              <a:gd name="T15" fmla="*/ 10 h 12"/>
              <a:gd name="T16" fmla="*/ 99 w 109"/>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2">
                <a:moveTo>
                  <a:pt x="99" y="12"/>
                </a:moveTo>
                <a:cubicBezTo>
                  <a:pt x="17" y="12"/>
                  <a:pt x="17" y="12"/>
                  <a:pt x="17" y="12"/>
                </a:cubicBezTo>
                <a:cubicBezTo>
                  <a:pt x="11" y="12"/>
                  <a:pt x="6" y="11"/>
                  <a:pt x="5" y="10"/>
                </a:cubicBezTo>
                <a:cubicBezTo>
                  <a:pt x="1" y="2"/>
                  <a:pt x="1" y="2"/>
                  <a:pt x="1" y="2"/>
                </a:cubicBezTo>
                <a:cubicBezTo>
                  <a:pt x="0" y="1"/>
                  <a:pt x="5" y="0"/>
                  <a:pt x="10" y="0"/>
                </a:cubicBezTo>
                <a:cubicBezTo>
                  <a:pt x="91" y="0"/>
                  <a:pt x="91" y="0"/>
                  <a:pt x="91" y="0"/>
                </a:cubicBezTo>
                <a:cubicBezTo>
                  <a:pt x="97" y="0"/>
                  <a:pt x="102" y="1"/>
                  <a:pt x="103" y="2"/>
                </a:cubicBezTo>
                <a:cubicBezTo>
                  <a:pt x="108" y="10"/>
                  <a:pt x="108" y="10"/>
                  <a:pt x="108" y="10"/>
                </a:cubicBezTo>
                <a:cubicBezTo>
                  <a:pt x="109" y="11"/>
                  <a:pt x="105" y="12"/>
                  <a:pt x="99"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5" name="ïS1iďé"/>
          <p:cNvSpPr/>
          <p:nvPr/>
        </p:nvSpPr>
        <p:spPr bwMode="auto">
          <a:xfrm>
            <a:off x="2614637" y="5716202"/>
            <a:ext cx="113844" cy="12428"/>
          </a:xfrm>
          <a:custGeom>
            <a:avLst/>
            <a:gdLst>
              <a:gd name="T0" fmla="*/ 100 w 110"/>
              <a:gd name="T1" fmla="*/ 12 h 12"/>
              <a:gd name="T2" fmla="*/ 18 w 110"/>
              <a:gd name="T3" fmla="*/ 12 h 12"/>
              <a:gd name="T4" fmla="*/ 6 w 110"/>
              <a:gd name="T5" fmla="*/ 10 h 12"/>
              <a:gd name="T6" fmla="*/ 1 w 110"/>
              <a:gd name="T7" fmla="*/ 2 h 12"/>
              <a:gd name="T8" fmla="*/ 10 w 110"/>
              <a:gd name="T9" fmla="*/ 0 h 12"/>
              <a:gd name="T10" fmla="*/ 90 w 110"/>
              <a:gd name="T11" fmla="*/ 0 h 12"/>
              <a:gd name="T12" fmla="*/ 102 w 110"/>
              <a:gd name="T13" fmla="*/ 2 h 12"/>
              <a:gd name="T14" fmla="*/ 109 w 110"/>
              <a:gd name="T15" fmla="*/ 10 h 12"/>
              <a:gd name="T16" fmla="*/ 100 w 11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
                <a:moveTo>
                  <a:pt x="100" y="12"/>
                </a:moveTo>
                <a:cubicBezTo>
                  <a:pt x="18" y="12"/>
                  <a:pt x="18" y="12"/>
                  <a:pt x="18" y="12"/>
                </a:cubicBezTo>
                <a:cubicBezTo>
                  <a:pt x="12" y="12"/>
                  <a:pt x="7" y="11"/>
                  <a:pt x="6" y="10"/>
                </a:cubicBezTo>
                <a:cubicBezTo>
                  <a:pt x="1" y="2"/>
                  <a:pt x="1" y="2"/>
                  <a:pt x="1" y="2"/>
                </a:cubicBezTo>
                <a:cubicBezTo>
                  <a:pt x="0" y="1"/>
                  <a:pt x="4" y="0"/>
                  <a:pt x="10" y="0"/>
                </a:cubicBezTo>
                <a:cubicBezTo>
                  <a:pt x="90" y="0"/>
                  <a:pt x="90" y="0"/>
                  <a:pt x="90" y="0"/>
                </a:cubicBezTo>
                <a:cubicBezTo>
                  <a:pt x="96" y="0"/>
                  <a:pt x="101" y="1"/>
                  <a:pt x="102" y="2"/>
                </a:cubicBezTo>
                <a:cubicBezTo>
                  <a:pt x="109" y="10"/>
                  <a:pt x="109" y="10"/>
                  <a:pt x="109" y="10"/>
                </a:cubicBezTo>
                <a:cubicBezTo>
                  <a:pt x="110" y="11"/>
                  <a:pt x="106" y="12"/>
                  <a:pt x="100"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6" name="íṥļîḓê"/>
          <p:cNvSpPr/>
          <p:nvPr/>
        </p:nvSpPr>
        <p:spPr bwMode="auto">
          <a:xfrm>
            <a:off x="2749858" y="5716202"/>
            <a:ext cx="115832" cy="12428"/>
          </a:xfrm>
          <a:custGeom>
            <a:avLst/>
            <a:gdLst>
              <a:gd name="T0" fmla="*/ 102 w 112"/>
              <a:gd name="T1" fmla="*/ 12 h 12"/>
              <a:gd name="T2" fmla="*/ 21 w 112"/>
              <a:gd name="T3" fmla="*/ 12 h 12"/>
              <a:gd name="T4" fmla="*/ 8 w 112"/>
              <a:gd name="T5" fmla="*/ 10 h 12"/>
              <a:gd name="T6" fmla="*/ 1 w 112"/>
              <a:gd name="T7" fmla="*/ 2 h 12"/>
              <a:gd name="T8" fmla="*/ 10 w 112"/>
              <a:gd name="T9" fmla="*/ 0 h 12"/>
              <a:gd name="T10" fmla="*/ 90 w 112"/>
              <a:gd name="T11" fmla="*/ 0 h 12"/>
              <a:gd name="T12" fmla="*/ 103 w 112"/>
              <a:gd name="T13" fmla="*/ 2 h 12"/>
              <a:gd name="T14" fmla="*/ 111 w 112"/>
              <a:gd name="T15" fmla="*/ 10 h 12"/>
              <a:gd name="T16" fmla="*/ 102 w 11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2">
                <a:moveTo>
                  <a:pt x="102" y="12"/>
                </a:moveTo>
                <a:cubicBezTo>
                  <a:pt x="21" y="12"/>
                  <a:pt x="21" y="12"/>
                  <a:pt x="21" y="12"/>
                </a:cubicBezTo>
                <a:cubicBezTo>
                  <a:pt x="15" y="12"/>
                  <a:pt x="9" y="11"/>
                  <a:pt x="8" y="10"/>
                </a:cubicBezTo>
                <a:cubicBezTo>
                  <a:pt x="1" y="2"/>
                  <a:pt x="1" y="2"/>
                  <a:pt x="1" y="2"/>
                </a:cubicBezTo>
                <a:cubicBezTo>
                  <a:pt x="0" y="1"/>
                  <a:pt x="4" y="0"/>
                  <a:pt x="10" y="0"/>
                </a:cubicBezTo>
                <a:cubicBezTo>
                  <a:pt x="90" y="0"/>
                  <a:pt x="90" y="0"/>
                  <a:pt x="90" y="0"/>
                </a:cubicBezTo>
                <a:cubicBezTo>
                  <a:pt x="96" y="0"/>
                  <a:pt x="102" y="1"/>
                  <a:pt x="103" y="2"/>
                </a:cubicBezTo>
                <a:cubicBezTo>
                  <a:pt x="111" y="10"/>
                  <a:pt x="111" y="10"/>
                  <a:pt x="111" y="10"/>
                </a:cubicBezTo>
                <a:cubicBezTo>
                  <a:pt x="112" y="11"/>
                  <a:pt x="108" y="12"/>
                  <a:pt x="102" y="1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7" name="iśľiďé"/>
          <p:cNvSpPr/>
          <p:nvPr/>
        </p:nvSpPr>
        <p:spPr bwMode="auto">
          <a:xfrm>
            <a:off x="2759303" y="5770887"/>
            <a:ext cx="174494" cy="28834"/>
          </a:xfrm>
          <a:custGeom>
            <a:avLst/>
            <a:gdLst>
              <a:gd name="T0" fmla="*/ 71 w 169"/>
              <a:gd name="T1" fmla="*/ 0 h 28"/>
              <a:gd name="T2" fmla="*/ 10 w 169"/>
              <a:gd name="T3" fmla="*/ 0 h 28"/>
              <a:gd name="T4" fmla="*/ 1 w 169"/>
              <a:gd name="T5" fmla="*/ 3 h 28"/>
              <a:gd name="T6" fmla="*/ 19 w 169"/>
              <a:gd name="T7" fmla="*/ 25 h 28"/>
              <a:gd name="T8" fmla="*/ 33 w 169"/>
              <a:gd name="T9" fmla="*/ 28 h 28"/>
              <a:gd name="T10" fmla="*/ 96 w 169"/>
              <a:gd name="T11" fmla="*/ 28 h 28"/>
              <a:gd name="T12" fmla="*/ 159 w 169"/>
              <a:gd name="T13" fmla="*/ 28 h 28"/>
              <a:gd name="T14" fmla="*/ 168 w 169"/>
              <a:gd name="T15" fmla="*/ 25 h 28"/>
              <a:gd name="T16" fmla="*/ 146 w 169"/>
              <a:gd name="T17" fmla="*/ 3 h 28"/>
              <a:gd name="T18" fmla="*/ 132 w 169"/>
              <a:gd name="T19" fmla="*/ 0 h 28"/>
              <a:gd name="T20" fmla="*/ 71 w 16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28">
                <a:moveTo>
                  <a:pt x="71" y="0"/>
                </a:moveTo>
                <a:cubicBezTo>
                  <a:pt x="10" y="0"/>
                  <a:pt x="10" y="0"/>
                  <a:pt x="10" y="0"/>
                </a:cubicBezTo>
                <a:cubicBezTo>
                  <a:pt x="4" y="0"/>
                  <a:pt x="0" y="1"/>
                  <a:pt x="1" y="3"/>
                </a:cubicBezTo>
                <a:cubicBezTo>
                  <a:pt x="19" y="25"/>
                  <a:pt x="19" y="25"/>
                  <a:pt x="19" y="25"/>
                </a:cubicBezTo>
                <a:cubicBezTo>
                  <a:pt x="21" y="27"/>
                  <a:pt x="27" y="28"/>
                  <a:pt x="33" y="28"/>
                </a:cubicBezTo>
                <a:cubicBezTo>
                  <a:pt x="96" y="28"/>
                  <a:pt x="96" y="28"/>
                  <a:pt x="96" y="28"/>
                </a:cubicBezTo>
                <a:cubicBezTo>
                  <a:pt x="159" y="28"/>
                  <a:pt x="159" y="28"/>
                  <a:pt x="159" y="28"/>
                </a:cubicBezTo>
                <a:cubicBezTo>
                  <a:pt x="166" y="28"/>
                  <a:pt x="169" y="27"/>
                  <a:pt x="168" y="25"/>
                </a:cubicBezTo>
                <a:cubicBezTo>
                  <a:pt x="146" y="3"/>
                  <a:pt x="146" y="3"/>
                  <a:pt x="146" y="3"/>
                </a:cubicBezTo>
                <a:cubicBezTo>
                  <a:pt x="145" y="1"/>
                  <a:pt x="139" y="0"/>
                  <a:pt x="132" y="0"/>
                </a:cubicBezTo>
                <a:lnTo>
                  <a:pt x="71"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8" name="î$ḷíḑe"/>
          <p:cNvSpPr/>
          <p:nvPr/>
        </p:nvSpPr>
        <p:spPr bwMode="auto">
          <a:xfrm>
            <a:off x="1077998" y="5736087"/>
            <a:ext cx="146655" cy="26845"/>
          </a:xfrm>
          <a:custGeom>
            <a:avLst/>
            <a:gdLst>
              <a:gd name="T0" fmla="*/ 100 w 142"/>
              <a:gd name="T1" fmla="*/ 0 h 26"/>
              <a:gd name="T2" fmla="*/ 34 w 142"/>
              <a:gd name="T3" fmla="*/ 0 h 26"/>
              <a:gd name="T4" fmla="*/ 21 w 142"/>
              <a:gd name="T5" fmla="*/ 3 h 26"/>
              <a:gd name="T6" fmla="*/ 1 w 142"/>
              <a:gd name="T7" fmla="*/ 24 h 26"/>
              <a:gd name="T8" fmla="*/ 10 w 142"/>
              <a:gd name="T9" fmla="*/ 26 h 26"/>
              <a:gd name="T10" fmla="*/ 77 w 142"/>
              <a:gd name="T11" fmla="*/ 26 h 26"/>
              <a:gd name="T12" fmla="*/ 110 w 142"/>
              <a:gd name="T13" fmla="*/ 26 h 26"/>
              <a:gd name="T14" fmla="*/ 124 w 142"/>
              <a:gd name="T15" fmla="*/ 24 h 26"/>
              <a:gd name="T16" fmla="*/ 141 w 142"/>
              <a:gd name="T17" fmla="*/ 3 h 26"/>
              <a:gd name="T18" fmla="*/ 132 w 142"/>
              <a:gd name="T19" fmla="*/ 0 h 26"/>
              <a:gd name="T20" fmla="*/ 100 w 142"/>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6">
                <a:moveTo>
                  <a:pt x="100" y="0"/>
                </a:moveTo>
                <a:cubicBezTo>
                  <a:pt x="34" y="0"/>
                  <a:pt x="34" y="0"/>
                  <a:pt x="34" y="0"/>
                </a:cubicBezTo>
                <a:cubicBezTo>
                  <a:pt x="28" y="0"/>
                  <a:pt x="22" y="2"/>
                  <a:pt x="21" y="3"/>
                </a:cubicBezTo>
                <a:cubicBezTo>
                  <a:pt x="1" y="24"/>
                  <a:pt x="1" y="24"/>
                  <a:pt x="1" y="24"/>
                </a:cubicBezTo>
                <a:cubicBezTo>
                  <a:pt x="0" y="25"/>
                  <a:pt x="3" y="26"/>
                  <a:pt x="10" y="26"/>
                </a:cubicBezTo>
                <a:cubicBezTo>
                  <a:pt x="77" y="26"/>
                  <a:pt x="77" y="26"/>
                  <a:pt x="77" y="26"/>
                </a:cubicBezTo>
                <a:cubicBezTo>
                  <a:pt x="110" y="26"/>
                  <a:pt x="110" y="26"/>
                  <a:pt x="110" y="26"/>
                </a:cubicBezTo>
                <a:cubicBezTo>
                  <a:pt x="117" y="26"/>
                  <a:pt x="123" y="25"/>
                  <a:pt x="124" y="24"/>
                </a:cubicBezTo>
                <a:cubicBezTo>
                  <a:pt x="141" y="3"/>
                  <a:pt x="141" y="3"/>
                  <a:pt x="141" y="3"/>
                </a:cubicBezTo>
                <a:cubicBezTo>
                  <a:pt x="142" y="2"/>
                  <a:pt x="138" y="0"/>
                  <a:pt x="132" y="0"/>
                </a:cubicBezTo>
                <a:lnTo>
                  <a:pt x="100"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09" name="îSḻiďè"/>
          <p:cNvSpPr/>
          <p:nvPr/>
        </p:nvSpPr>
        <p:spPr bwMode="auto">
          <a:xfrm>
            <a:off x="1385724" y="5736087"/>
            <a:ext cx="127266" cy="26845"/>
          </a:xfrm>
          <a:custGeom>
            <a:avLst/>
            <a:gdLst>
              <a:gd name="T0" fmla="*/ 99 w 123"/>
              <a:gd name="T1" fmla="*/ 26 h 26"/>
              <a:gd name="T2" fmla="*/ 11 w 123"/>
              <a:gd name="T3" fmla="*/ 26 h 26"/>
              <a:gd name="T4" fmla="*/ 1 w 123"/>
              <a:gd name="T5" fmla="*/ 24 h 26"/>
              <a:gd name="T6" fmla="*/ 15 w 123"/>
              <a:gd name="T7" fmla="*/ 3 h 26"/>
              <a:gd name="T8" fmla="*/ 27 w 123"/>
              <a:gd name="T9" fmla="*/ 0 h 26"/>
              <a:gd name="T10" fmla="*/ 113 w 123"/>
              <a:gd name="T11" fmla="*/ 0 h 26"/>
              <a:gd name="T12" fmla="*/ 123 w 123"/>
              <a:gd name="T13" fmla="*/ 3 h 26"/>
              <a:gd name="T14" fmla="*/ 111 w 123"/>
              <a:gd name="T15" fmla="*/ 24 h 26"/>
              <a:gd name="T16" fmla="*/ 99 w 12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26">
                <a:moveTo>
                  <a:pt x="99" y="26"/>
                </a:moveTo>
                <a:cubicBezTo>
                  <a:pt x="11" y="26"/>
                  <a:pt x="11" y="26"/>
                  <a:pt x="11" y="26"/>
                </a:cubicBezTo>
                <a:cubicBezTo>
                  <a:pt x="4" y="26"/>
                  <a:pt x="0" y="25"/>
                  <a:pt x="1" y="24"/>
                </a:cubicBezTo>
                <a:cubicBezTo>
                  <a:pt x="15" y="3"/>
                  <a:pt x="15" y="3"/>
                  <a:pt x="15" y="3"/>
                </a:cubicBezTo>
                <a:cubicBezTo>
                  <a:pt x="15" y="1"/>
                  <a:pt x="21" y="0"/>
                  <a:pt x="27" y="0"/>
                </a:cubicBezTo>
                <a:cubicBezTo>
                  <a:pt x="113" y="0"/>
                  <a:pt x="113" y="0"/>
                  <a:pt x="113" y="0"/>
                </a:cubicBezTo>
                <a:cubicBezTo>
                  <a:pt x="119" y="0"/>
                  <a:pt x="123" y="1"/>
                  <a:pt x="123" y="3"/>
                </a:cubicBezTo>
                <a:cubicBezTo>
                  <a:pt x="111" y="24"/>
                  <a:pt x="111" y="24"/>
                  <a:pt x="111" y="24"/>
                </a:cubicBezTo>
                <a:cubicBezTo>
                  <a:pt x="111" y="25"/>
                  <a:pt x="105" y="26"/>
                  <a:pt x="99"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0" name="íṥḻiḑè"/>
          <p:cNvSpPr/>
          <p:nvPr/>
        </p:nvSpPr>
        <p:spPr bwMode="auto">
          <a:xfrm>
            <a:off x="1238075" y="5736087"/>
            <a:ext cx="131243" cy="26845"/>
          </a:xfrm>
          <a:custGeom>
            <a:avLst/>
            <a:gdLst>
              <a:gd name="T0" fmla="*/ 99 w 127"/>
              <a:gd name="T1" fmla="*/ 26 h 26"/>
              <a:gd name="T2" fmla="*/ 10 w 127"/>
              <a:gd name="T3" fmla="*/ 26 h 26"/>
              <a:gd name="T4" fmla="*/ 1 w 127"/>
              <a:gd name="T5" fmla="*/ 24 h 26"/>
              <a:gd name="T6" fmla="*/ 18 w 127"/>
              <a:gd name="T7" fmla="*/ 3 h 26"/>
              <a:gd name="T8" fmla="*/ 31 w 127"/>
              <a:gd name="T9" fmla="*/ 0 h 26"/>
              <a:gd name="T10" fmla="*/ 117 w 127"/>
              <a:gd name="T11" fmla="*/ 0 h 26"/>
              <a:gd name="T12" fmla="*/ 126 w 127"/>
              <a:gd name="T13" fmla="*/ 3 h 26"/>
              <a:gd name="T14" fmla="*/ 112 w 127"/>
              <a:gd name="T15" fmla="*/ 24 h 26"/>
              <a:gd name="T16" fmla="*/ 99 w 12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6">
                <a:moveTo>
                  <a:pt x="99" y="26"/>
                </a:moveTo>
                <a:cubicBezTo>
                  <a:pt x="10" y="26"/>
                  <a:pt x="10" y="26"/>
                  <a:pt x="10" y="26"/>
                </a:cubicBezTo>
                <a:cubicBezTo>
                  <a:pt x="4" y="26"/>
                  <a:pt x="0" y="25"/>
                  <a:pt x="1" y="24"/>
                </a:cubicBezTo>
                <a:cubicBezTo>
                  <a:pt x="18" y="3"/>
                  <a:pt x="18" y="3"/>
                  <a:pt x="18" y="3"/>
                </a:cubicBezTo>
                <a:cubicBezTo>
                  <a:pt x="19" y="1"/>
                  <a:pt x="25" y="0"/>
                  <a:pt x="31" y="0"/>
                </a:cubicBezTo>
                <a:cubicBezTo>
                  <a:pt x="117" y="0"/>
                  <a:pt x="117" y="0"/>
                  <a:pt x="117" y="0"/>
                </a:cubicBezTo>
                <a:cubicBezTo>
                  <a:pt x="123" y="0"/>
                  <a:pt x="127" y="1"/>
                  <a:pt x="126" y="3"/>
                </a:cubicBezTo>
                <a:cubicBezTo>
                  <a:pt x="112" y="24"/>
                  <a:pt x="112" y="24"/>
                  <a:pt x="112" y="24"/>
                </a:cubicBezTo>
                <a:cubicBezTo>
                  <a:pt x="111" y="25"/>
                  <a:pt x="105" y="26"/>
                  <a:pt x="99"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1" name="îṡ1íḓé"/>
          <p:cNvSpPr/>
          <p:nvPr/>
        </p:nvSpPr>
        <p:spPr bwMode="auto">
          <a:xfrm>
            <a:off x="1533372" y="5736087"/>
            <a:ext cx="124283" cy="26845"/>
          </a:xfrm>
          <a:custGeom>
            <a:avLst/>
            <a:gdLst>
              <a:gd name="T0" fmla="*/ 99 w 120"/>
              <a:gd name="T1" fmla="*/ 26 h 26"/>
              <a:gd name="T2" fmla="*/ 11 w 120"/>
              <a:gd name="T3" fmla="*/ 26 h 26"/>
              <a:gd name="T4" fmla="*/ 1 w 120"/>
              <a:gd name="T5" fmla="*/ 24 h 26"/>
              <a:gd name="T6" fmla="*/ 11 w 120"/>
              <a:gd name="T7" fmla="*/ 3 h 26"/>
              <a:gd name="T8" fmla="*/ 23 w 120"/>
              <a:gd name="T9" fmla="*/ 0 h 26"/>
              <a:gd name="T10" fmla="*/ 109 w 120"/>
              <a:gd name="T11" fmla="*/ 0 h 26"/>
              <a:gd name="T12" fmla="*/ 119 w 120"/>
              <a:gd name="T13" fmla="*/ 3 h 26"/>
              <a:gd name="T14" fmla="*/ 111 w 120"/>
              <a:gd name="T15" fmla="*/ 24 h 26"/>
              <a:gd name="T16" fmla="*/ 99 w 120"/>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99" y="26"/>
                </a:moveTo>
                <a:cubicBezTo>
                  <a:pt x="11" y="26"/>
                  <a:pt x="11" y="26"/>
                  <a:pt x="11" y="26"/>
                </a:cubicBezTo>
                <a:cubicBezTo>
                  <a:pt x="5" y="26"/>
                  <a:pt x="0" y="25"/>
                  <a:pt x="1" y="24"/>
                </a:cubicBezTo>
                <a:cubicBezTo>
                  <a:pt x="11" y="3"/>
                  <a:pt x="11" y="3"/>
                  <a:pt x="11" y="3"/>
                </a:cubicBezTo>
                <a:cubicBezTo>
                  <a:pt x="12" y="1"/>
                  <a:pt x="17" y="0"/>
                  <a:pt x="23" y="0"/>
                </a:cubicBezTo>
                <a:cubicBezTo>
                  <a:pt x="109" y="0"/>
                  <a:pt x="109" y="0"/>
                  <a:pt x="109" y="0"/>
                </a:cubicBezTo>
                <a:cubicBezTo>
                  <a:pt x="115" y="0"/>
                  <a:pt x="120" y="1"/>
                  <a:pt x="119" y="3"/>
                </a:cubicBezTo>
                <a:cubicBezTo>
                  <a:pt x="111" y="24"/>
                  <a:pt x="111" y="24"/>
                  <a:pt x="111" y="24"/>
                </a:cubicBezTo>
                <a:cubicBezTo>
                  <a:pt x="111" y="25"/>
                  <a:pt x="106" y="26"/>
                  <a:pt x="99"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2" name="ïşḻïḓe"/>
          <p:cNvSpPr/>
          <p:nvPr/>
        </p:nvSpPr>
        <p:spPr bwMode="auto">
          <a:xfrm>
            <a:off x="1681021" y="5736087"/>
            <a:ext cx="119809" cy="26845"/>
          </a:xfrm>
          <a:custGeom>
            <a:avLst/>
            <a:gdLst>
              <a:gd name="T0" fmla="*/ 100 w 116"/>
              <a:gd name="T1" fmla="*/ 26 h 26"/>
              <a:gd name="T2" fmla="*/ 11 w 116"/>
              <a:gd name="T3" fmla="*/ 26 h 26"/>
              <a:gd name="T4" fmla="*/ 1 w 116"/>
              <a:gd name="T5" fmla="*/ 24 h 26"/>
              <a:gd name="T6" fmla="*/ 8 w 116"/>
              <a:gd name="T7" fmla="*/ 3 h 26"/>
              <a:gd name="T8" fmla="*/ 19 w 116"/>
              <a:gd name="T9" fmla="*/ 0 h 26"/>
              <a:gd name="T10" fmla="*/ 105 w 116"/>
              <a:gd name="T11" fmla="*/ 0 h 26"/>
              <a:gd name="T12" fmla="*/ 116 w 116"/>
              <a:gd name="T13" fmla="*/ 3 h 26"/>
              <a:gd name="T14" fmla="*/ 111 w 116"/>
              <a:gd name="T15" fmla="*/ 24 h 26"/>
              <a:gd name="T16" fmla="*/ 100 w 116"/>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6">
                <a:moveTo>
                  <a:pt x="100" y="26"/>
                </a:moveTo>
                <a:cubicBezTo>
                  <a:pt x="11" y="26"/>
                  <a:pt x="11" y="26"/>
                  <a:pt x="11" y="26"/>
                </a:cubicBezTo>
                <a:cubicBezTo>
                  <a:pt x="5" y="26"/>
                  <a:pt x="0" y="25"/>
                  <a:pt x="1" y="24"/>
                </a:cubicBezTo>
                <a:cubicBezTo>
                  <a:pt x="8" y="3"/>
                  <a:pt x="8" y="3"/>
                  <a:pt x="8" y="3"/>
                </a:cubicBezTo>
                <a:cubicBezTo>
                  <a:pt x="8" y="1"/>
                  <a:pt x="13" y="0"/>
                  <a:pt x="19" y="0"/>
                </a:cubicBezTo>
                <a:cubicBezTo>
                  <a:pt x="105" y="0"/>
                  <a:pt x="105" y="0"/>
                  <a:pt x="105" y="0"/>
                </a:cubicBezTo>
                <a:cubicBezTo>
                  <a:pt x="111" y="0"/>
                  <a:pt x="116" y="1"/>
                  <a:pt x="116" y="3"/>
                </a:cubicBezTo>
                <a:cubicBezTo>
                  <a:pt x="111" y="24"/>
                  <a:pt x="111" y="24"/>
                  <a:pt x="111" y="24"/>
                </a:cubicBezTo>
                <a:cubicBezTo>
                  <a:pt x="111" y="25"/>
                  <a:pt x="106" y="26"/>
                  <a:pt x="100"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3" name="iś1îdé"/>
          <p:cNvSpPr/>
          <p:nvPr/>
        </p:nvSpPr>
        <p:spPr bwMode="auto">
          <a:xfrm>
            <a:off x="1977313" y="5736087"/>
            <a:ext cx="113844" cy="26845"/>
          </a:xfrm>
          <a:custGeom>
            <a:avLst/>
            <a:gdLst>
              <a:gd name="T0" fmla="*/ 99 w 110"/>
              <a:gd name="T1" fmla="*/ 26 h 26"/>
              <a:gd name="T2" fmla="*/ 11 w 110"/>
              <a:gd name="T3" fmla="*/ 26 h 26"/>
              <a:gd name="T4" fmla="*/ 0 w 110"/>
              <a:gd name="T5" fmla="*/ 24 h 26"/>
              <a:gd name="T6" fmla="*/ 0 w 110"/>
              <a:gd name="T7" fmla="*/ 3 h 26"/>
              <a:gd name="T8" fmla="*/ 11 w 110"/>
              <a:gd name="T9" fmla="*/ 0 h 26"/>
              <a:gd name="T10" fmla="*/ 97 w 110"/>
              <a:gd name="T11" fmla="*/ 0 h 26"/>
              <a:gd name="T12" fmla="*/ 108 w 110"/>
              <a:gd name="T13" fmla="*/ 3 h 26"/>
              <a:gd name="T14" fmla="*/ 110 w 110"/>
              <a:gd name="T15" fmla="*/ 24 h 26"/>
              <a:gd name="T16" fmla="*/ 99 w 110"/>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26">
                <a:moveTo>
                  <a:pt x="99" y="26"/>
                </a:moveTo>
                <a:cubicBezTo>
                  <a:pt x="11" y="26"/>
                  <a:pt x="11" y="26"/>
                  <a:pt x="11" y="26"/>
                </a:cubicBezTo>
                <a:cubicBezTo>
                  <a:pt x="5" y="26"/>
                  <a:pt x="0" y="25"/>
                  <a:pt x="0" y="24"/>
                </a:cubicBezTo>
                <a:cubicBezTo>
                  <a:pt x="0" y="3"/>
                  <a:pt x="0" y="3"/>
                  <a:pt x="0" y="3"/>
                </a:cubicBezTo>
                <a:cubicBezTo>
                  <a:pt x="0" y="1"/>
                  <a:pt x="5" y="0"/>
                  <a:pt x="11" y="0"/>
                </a:cubicBezTo>
                <a:cubicBezTo>
                  <a:pt x="97" y="0"/>
                  <a:pt x="97" y="0"/>
                  <a:pt x="97" y="0"/>
                </a:cubicBezTo>
                <a:cubicBezTo>
                  <a:pt x="103" y="0"/>
                  <a:pt x="108" y="1"/>
                  <a:pt x="108" y="3"/>
                </a:cubicBezTo>
                <a:cubicBezTo>
                  <a:pt x="110" y="24"/>
                  <a:pt x="110" y="24"/>
                  <a:pt x="110" y="24"/>
                </a:cubicBezTo>
                <a:cubicBezTo>
                  <a:pt x="110" y="25"/>
                  <a:pt x="105" y="26"/>
                  <a:pt x="99"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4" name="ïṩľïḑê"/>
          <p:cNvSpPr/>
          <p:nvPr/>
        </p:nvSpPr>
        <p:spPr bwMode="auto">
          <a:xfrm>
            <a:off x="1828669" y="5736087"/>
            <a:ext cx="115832" cy="26845"/>
          </a:xfrm>
          <a:custGeom>
            <a:avLst/>
            <a:gdLst>
              <a:gd name="T0" fmla="*/ 100 w 112"/>
              <a:gd name="T1" fmla="*/ 26 h 26"/>
              <a:gd name="T2" fmla="*/ 11 w 112"/>
              <a:gd name="T3" fmla="*/ 26 h 26"/>
              <a:gd name="T4" fmla="*/ 1 w 112"/>
              <a:gd name="T5" fmla="*/ 24 h 26"/>
              <a:gd name="T6" fmla="*/ 4 w 112"/>
              <a:gd name="T7" fmla="*/ 3 h 26"/>
              <a:gd name="T8" fmla="*/ 16 w 112"/>
              <a:gd name="T9" fmla="*/ 0 h 26"/>
              <a:gd name="T10" fmla="*/ 102 w 112"/>
              <a:gd name="T11" fmla="*/ 0 h 26"/>
              <a:gd name="T12" fmla="*/ 112 w 112"/>
              <a:gd name="T13" fmla="*/ 3 h 26"/>
              <a:gd name="T14" fmla="*/ 111 w 112"/>
              <a:gd name="T15" fmla="*/ 24 h 26"/>
              <a:gd name="T16" fmla="*/ 100 w 11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26">
                <a:moveTo>
                  <a:pt x="100" y="26"/>
                </a:moveTo>
                <a:cubicBezTo>
                  <a:pt x="11" y="26"/>
                  <a:pt x="11" y="26"/>
                  <a:pt x="11" y="26"/>
                </a:cubicBezTo>
                <a:cubicBezTo>
                  <a:pt x="5" y="26"/>
                  <a:pt x="0" y="25"/>
                  <a:pt x="1" y="24"/>
                </a:cubicBezTo>
                <a:cubicBezTo>
                  <a:pt x="4" y="3"/>
                  <a:pt x="4" y="3"/>
                  <a:pt x="4" y="3"/>
                </a:cubicBezTo>
                <a:cubicBezTo>
                  <a:pt x="5" y="1"/>
                  <a:pt x="10" y="0"/>
                  <a:pt x="16" y="0"/>
                </a:cubicBezTo>
                <a:cubicBezTo>
                  <a:pt x="102" y="0"/>
                  <a:pt x="102" y="0"/>
                  <a:pt x="102" y="0"/>
                </a:cubicBezTo>
                <a:cubicBezTo>
                  <a:pt x="108" y="0"/>
                  <a:pt x="112" y="1"/>
                  <a:pt x="112" y="3"/>
                </a:cubicBezTo>
                <a:cubicBezTo>
                  <a:pt x="111" y="24"/>
                  <a:pt x="111" y="24"/>
                  <a:pt x="111" y="24"/>
                </a:cubicBezTo>
                <a:cubicBezTo>
                  <a:pt x="111" y="25"/>
                  <a:pt x="106" y="26"/>
                  <a:pt x="100"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5" name="îṡḷiḋe"/>
          <p:cNvSpPr/>
          <p:nvPr/>
        </p:nvSpPr>
        <p:spPr bwMode="auto">
          <a:xfrm>
            <a:off x="2120984" y="5736087"/>
            <a:ext cx="117821" cy="26845"/>
          </a:xfrm>
          <a:custGeom>
            <a:avLst/>
            <a:gdLst>
              <a:gd name="T0" fmla="*/ 104 w 114"/>
              <a:gd name="T1" fmla="*/ 26 h 26"/>
              <a:gd name="T2" fmla="*/ 15 w 114"/>
              <a:gd name="T3" fmla="*/ 26 h 26"/>
              <a:gd name="T4" fmla="*/ 4 w 114"/>
              <a:gd name="T5" fmla="*/ 24 h 26"/>
              <a:gd name="T6" fmla="*/ 0 w 114"/>
              <a:gd name="T7" fmla="*/ 3 h 26"/>
              <a:gd name="T8" fmla="*/ 11 w 114"/>
              <a:gd name="T9" fmla="*/ 0 h 26"/>
              <a:gd name="T10" fmla="*/ 97 w 114"/>
              <a:gd name="T11" fmla="*/ 0 h 26"/>
              <a:gd name="T12" fmla="*/ 108 w 114"/>
              <a:gd name="T13" fmla="*/ 3 h 26"/>
              <a:gd name="T14" fmla="*/ 114 w 114"/>
              <a:gd name="T15" fmla="*/ 24 h 26"/>
              <a:gd name="T16" fmla="*/ 104 w 11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6">
                <a:moveTo>
                  <a:pt x="104" y="26"/>
                </a:moveTo>
                <a:cubicBezTo>
                  <a:pt x="15" y="26"/>
                  <a:pt x="15" y="26"/>
                  <a:pt x="15" y="26"/>
                </a:cubicBezTo>
                <a:cubicBezTo>
                  <a:pt x="9" y="26"/>
                  <a:pt x="4" y="25"/>
                  <a:pt x="4" y="24"/>
                </a:cubicBezTo>
                <a:cubicBezTo>
                  <a:pt x="0" y="3"/>
                  <a:pt x="0" y="3"/>
                  <a:pt x="0" y="3"/>
                </a:cubicBezTo>
                <a:cubicBezTo>
                  <a:pt x="0" y="1"/>
                  <a:pt x="5" y="0"/>
                  <a:pt x="11" y="0"/>
                </a:cubicBezTo>
                <a:cubicBezTo>
                  <a:pt x="97" y="0"/>
                  <a:pt x="97" y="0"/>
                  <a:pt x="97" y="0"/>
                </a:cubicBezTo>
                <a:cubicBezTo>
                  <a:pt x="103" y="0"/>
                  <a:pt x="108" y="1"/>
                  <a:pt x="108" y="3"/>
                </a:cubicBezTo>
                <a:cubicBezTo>
                  <a:pt x="114" y="24"/>
                  <a:pt x="114" y="24"/>
                  <a:pt x="114" y="24"/>
                </a:cubicBezTo>
                <a:cubicBezTo>
                  <a:pt x="114" y="25"/>
                  <a:pt x="110" y="26"/>
                  <a:pt x="104"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6" name="ïsḷïḍé"/>
          <p:cNvSpPr/>
          <p:nvPr/>
        </p:nvSpPr>
        <p:spPr bwMode="auto">
          <a:xfrm>
            <a:off x="2265650" y="5736087"/>
            <a:ext cx="121798" cy="26845"/>
          </a:xfrm>
          <a:custGeom>
            <a:avLst/>
            <a:gdLst>
              <a:gd name="T0" fmla="*/ 107 w 118"/>
              <a:gd name="T1" fmla="*/ 26 h 26"/>
              <a:gd name="T2" fmla="*/ 18 w 118"/>
              <a:gd name="T3" fmla="*/ 26 h 26"/>
              <a:gd name="T4" fmla="*/ 6 w 118"/>
              <a:gd name="T5" fmla="*/ 24 h 26"/>
              <a:gd name="T6" fmla="*/ 0 w 118"/>
              <a:gd name="T7" fmla="*/ 3 h 26"/>
              <a:gd name="T8" fmla="*/ 10 w 118"/>
              <a:gd name="T9" fmla="*/ 0 h 26"/>
              <a:gd name="T10" fmla="*/ 96 w 118"/>
              <a:gd name="T11" fmla="*/ 0 h 26"/>
              <a:gd name="T12" fmla="*/ 108 w 118"/>
              <a:gd name="T13" fmla="*/ 3 h 26"/>
              <a:gd name="T14" fmla="*/ 117 w 118"/>
              <a:gd name="T15" fmla="*/ 24 h 26"/>
              <a:gd name="T16" fmla="*/ 107 w 118"/>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26">
                <a:moveTo>
                  <a:pt x="107" y="26"/>
                </a:moveTo>
                <a:cubicBezTo>
                  <a:pt x="18" y="26"/>
                  <a:pt x="18" y="26"/>
                  <a:pt x="18" y="26"/>
                </a:cubicBezTo>
                <a:cubicBezTo>
                  <a:pt x="12" y="26"/>
                  <a:pt x="7" y="25"/>
                  <a:pt x="6" y="24"/>
                </a:cubicBezTo>
                <a:cubicBezTo>
                  <a:pt x="0" y="3"/>
                  <a:pt x="0" y="3"/>
                  <a:pt x="0" y="3"/>
                </a:cubicBezTo>
                <a:cubicBezTo>
                  <a:pt x="0" y="1"/>
                  <a:pt x="4" y="0"/>
                  <a:pt x="10" y="0"/>
                </a:cubicBezTo>
                <a:cubicBezTo>
                  <a:pt x="96" y="0"/>
                  <a:pt x="96" y="0"/>
                  <a:pt x="96" y="0"/>
                </a:cubicBezTo>
                <a:cubicBezTo>
                  <a:pt x="102" y="0"/>
                  <a:pt x="107" y="1"/>
                  <a:pt x="108" y="3"/>
                </a:cubicBezTo>
                <a:cubicBezTo>
                  <a:pt x="117" y="24"/>
                  <a:pt x="117" y="24"/>
                  <a:pt x="117" y="24"/>
                </a:cubicBezTo>
                <a:cubicBezTo>
                  <a:pt x="118" y="25"/>
                  <a:pt x="113" y="26"/>
                  <a:pt x="107"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7" name="í$ľiḑé"/>
          <p:cNvSpPr/>
          <p:nvPr/>
        </p:nvSpPr>
        <p:spPr bwMode="auto">
          <a:xfrm>
            <a:off x="2409321" y="5736087"/>
            <a:ext cx="125775" cy="26845"/>
          </a:xfrm>
          <a:custGeom>
            <a:avLst/>
            <a:gdLst>
              <a:gd name="T0" fmla="*/ 111 w 122"/>
              <a:gd name="T1" fmla="*/ 26 h 26"/>
              <a:gd name="T2" fmla="*/ 23 w 122"/>
              <a:gd name="T3" fmla="*/ 26 h 26"/>
              <a:gd name="T4" fmla="*/ 10 w 122"/>
              <a:gd name="T5" fmla="*/ 24 h 26"/>
              <a:gd name="T6" fmla="*/ 1 w 122"/>
              <a:gd name="T7" fmla="*/ 3 h 26"/>
              <a:gd name="T8" fmla="*/ 10 w 122"/>
              <a:gd name="T9" fmla="*/ 0 h 26"/>
              <a:gd name="T10" fmla="*/ 96 w 122"/>
              <a:gd name="T11" fmla="*/ 0 h 26"/>
              <a:gd name="T12" fmla="*/ 109 w 122"/>
              <a:gd name="T13" fmla="*/ 3 h 26"/>
              <a:gd name="T14" fmla="*/ 121 w 122"/>
              <a:gd name="T15" fmla="*/ 24 h 26"/>
              <a:gd name="T16" fmla="*/ 111 w 12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6">
                <a:moveTo>
                  <a:pt x="111" y="26"/>
                </a:moveTo>
                <a:cubicBezTo>
                  <a:pt x="23" y="26"/>
                  <a:pt x="23" y="26"/>
                  <a:pt x="23" y="26"/>
                </a:cubicBezTo>
                <a:cubicBezTo>
                  <a:pt x="16" y="26"/>
                  <a:pt x="11" y="25"/>
                  <a:pt x="10" y="24"/>
                </a:cubicBezTo>
                <a:cubicBezTo>
                  <a:pt x="1" y="3"/>
                  <a:pt x="1" y="3"/>
                  <a:pt x="1" y="3"/>
                </a:cubicBezTo>
                <a:cubicBezTo>
                  <a:pt x="0" y="1"/>
                  <a:pt x="4" y="0"/>
                  <a:pt x="10" y="0"/>
                </a:cubicBezTo>
                <a:cubicBezTo>
                  <a:pt x="96" y="0"/>
                  <a:pt x="96" y="0"/>
                  <a:pt x="96" y="0"/>
                </a:cubicBezTo>
                <a:cubicBezTo>
                  <a:pt x="102" y="0"/>
                  <a:pt x="108" y="1"/>
                  <a:pt x="109" y="3"/>
                </a:cubicBezTo>
                <a:cubicBezTo>
                  <a:pt x="121" y="24"/>
                  <a:pt x="121" y="24"/>
                  <a:pt x="121" y="24"/>
                </a:cubicBezTo>
                <a:cubicBezTo>
                  <a:pt x="122" y="25"/>
                  <a:pt x="117" y="26"/>
                  <a:pt x="111"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8" name="iŝlïdé"/>
          <p:cNvSpPr/>
          <p:nvPr/>
        </p:nvSpPr>
        <p:spPr bwMode="auto">
          <a:xfrm>
            <a:off x="2552495" y="5736087"/>
            <a:ext cx="130249" cy="26845"/>
          </a:xfrm>
          <a:custGeom>
            <a:avLst/>
            <a:gdLst>
              <a:gd name="T0" fmla="*/ 115 w 126"/>
              <a:gd name="T1" fmla="*/ 26 h 26"/>
              <a:gd name="T2" fmla="*/ 27 w 126"/>
              <a:gd name="T3" fmla="*/ 26 h 26"/>
              <a:gd name="T4" fmla="*/ 14 w 126"/>
              <a:gd name="T5" fmla="*/ 24 h 26"/>
              <a:gd name="T6" fmla="*/ 1 w 126"/>
              <a:gd name="T7" fmla="*/ 3 h 26"/>
              <a:gd name="T8" fmla="*/ 11 w 126"/>
              <a:gd name="T9" fmla="*/ 0 h 26"/>
              <a:gd name="T10" fmla="*/ 97 w 126"/>
              <a:gd name="T11" fmla="*/ 0 h 26"/>
              <a:gd name="T12" fmla="*/ 109 w 126"/>
              <a:gd name="T13" fmla="*/ 3 h 26"/>
              <a:gd name="T14" fmla="*/ 125 w 126"/>
              <a:gd name="T15" fmla="*/ 24 h 26"/>
              <a:gd name="T16" fmla="*/ 115 w 126"/>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6">
                <a:moveTo>
                  <a:pt x="115" y="26"/>
                </a:moveTo>
                <a:cubicBezTo>
                  <a:pt x="27" y="26"/>
                  <a:pt x="27" y="26"/>
                  <a:pt x="27" y="26"/>
                </a:cubicBezTo>
                <a:cubicBezTo>
                  <a:pt x="21" y="26"/>
                  <a:pt x="15" y="25"/>
                  <a:pt x="14" y="24"/>
                </a:cubicBezTo>
                <a:cubicBezTo>
                  <a:pt x="1" y="3"/>
                  <a:pt x="1" y="3"/>
                  <a:pt x="1" y="3"/>
                </a:cubicBezTo>
                <a:cubicBezTo>
                  <a:pt x="0" y="1"/>
                  <a:pt x="5" y="0"/>
                  <a:pt x="11" y="0"/>
                </a:cubicBezTo>
                <a:cubicBezTo>
                  <a:pt x="97" y="0"/>
                  <a:pt x="97" y="0"/>
                  <a:pt x="97" y="0"/>
                </a:cubicBezTo>
                <a:cubicBezTo>
                  <a:pt x="103" y="0"/>
                  <a:pt x="108" y="1"/>
                  <a:pt x="109" y="3"/>
                </a:cubicBezTo>
                <a:cubicBezTo>
                  <a:pt x="125" y="24"/>
                  <a:pt x="125" y="24"/>
                  <a:pt x="125" y="24"/>
                </a:cubicBezTo>
                <a:cubicBezTo>
                  <a:pt x="126" y="25"/>
                  <a:pt x="122" y="26"/>
                  <a:pt x="115" y="26"/>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19" name="íŝļíḋe"/>
          <p:cNvSpPr/>
          <p:nvPr/>
        </p:nvSpPr>
        <p:spPr bwMode="auto">
          <a:xfrm>
            <a:off x="2697161" y="5736087"/>
            <a:ext cx="201339" cy="26845"/>
          </a:xfrm>
          <a:custGeom>
            <a:avLst/>
            <a:gdLst>
              <a:gd name="T0" fmla="*/ 69 w 195"/>
              <a:gd name="T1" fmla="*/ 0 h 26"/>
              <a:gd name="T2" fmla="*/ 10 w 195"/>
              <a:gd name="T3" fmla="*/ 0 h 26"/>
              <a:gd name="T4" fmla="*/ 1 w 195"/>
              <a:gd name="T5" fmla="*/ 3 h 26"/>
              <a:gd name="T6" fmla="*/ 17 w 195"/>
              <a:gd name="T7" fmla="*/ 24 h 26"/>
              <a:gd name="T8" fmla="*/ 30 w 195"/>
              <a:gd name="T9" fmla="*/ 26 h 26"/>
              <a:gd name="T10" fmla="*/ 91 w 195"/>
              <a:gd name="T11" fmla="*/ 26 h 26"/>
              <a:gd name="T12" fmla="*/ 185 w 195"/>
              <a:gd name="T13" fmla="*/ 26 h 26"/>
              <a:gd name="T14" fmla="*/ 193 w 195"/>
              <a:gd name="T15" fmla="*/ 24 h 26"/>
              <a:gd name="T16" fmla="*/ 173 w 195"/>
              <a:gd name="T17" fmla="*/ 3 h 26"/>
              <a:gd name="T18" fmla="*/ 160 w 195"/>
              <a:gd name="T19" fmla="*/ 0 h 26"/>
              <a:gd name="T20" fmla="*/ 69 w 195"/>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26">
                <a:moveTo>
                  <a:pt x="69" y="0"/>
                </a:moveTo>
                <a:cubicBezTo>
                  <a:pt x="10" y="0"/>
                  <a:pt x="10" y="0"/>
                  <a:pt x="10" y="0"/>
                </a:cubicBezTo>
                <a:cubicBezTo>
                  <a:pt x="4" y="0"/>
                  <a:pt x="0" y="2"/>
                  <a:pt x="1" y="3"/>
                </a:cubicBezTo>
                <a:cubicBezTo>
                  <a:pt x="17" y="24"/>
                  <a:pt x="17" y="24"/>
                  <a:pt x="17" y="24"/>
                </a:cubicBezTo>
                <a:cubicBezTo>
                  <a:pt x="18" y="25"/>
                  <a:pt x="24" y="26"/>
                  <a:pt x="30" y="26"/>
                </a:cubicBezTo>
                <a:cubicBezTo>
                  <a:pt x="91" y="26"/>
                  <a:pt x="91" y="26"/>
                  <a:pt x="91" y="26"/>
                </a:cubicBezTo>
                <a:cubicBezTo>
                  <a:pt x="185" y="26"/>
                  <a:pt x="185" y="26"/>
                  <a:pt x="185" y="26"/>
                </a:cubicBezTo>
                <a:cubicBezTo>
                  <a:pt x="191" y="26"/>
                  <a:pt x="195" y="25"/>
                  <a:pt x="193" y="24"/>
                </a:cubicBezTo>
                <a:cubicBezTo>
                  <a:pt x="173" y="3"/>
                  <a:pt x="173" y="3"/>
                  <a:pt x="173" y="3"/>
                </a:cubicBezTo>
                <a:cubicBezTo>
                  <a:pt x="172" y="2"/>
                  <a:pt x="166" y="0"/>
                  <a:pt x="160" y="0"/>
                </a:cubicBezTo>
                <a:lnTo>
                  <a:pt x="69"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120" name="iṧḻiḓè"/>
          <p:cNvSpPr/>
          <p:nvPr/>
        </p:nvSpPr>
        <p:spPr bwMode="auto">
          <a:xfrm>
            <a:off x="1590543" y="5849434"/>
            <a:ext cx="795911" cy="32811"/>
          </a:xfrm>
          <a:custGeom>
            <a:avLst/>
            <a:gdLst>
              <a:gd name="T0" fmla="*/ 758 w 771"/>
              <a:gd name="T1" fmla="*/ 32 h 32"/>
              <a:gd name="T2" fmla="*/ 12 w 771"/>
              <a:gd name="T3" fmla="*/ 32 h 32"/>
              <a:gd name="T4" fmla="*/ 0 w 771"/>
              <a:gd name="T5" fmla="*/ 30 h 32"/>
              <a:gd name="T6" fmla="*/ 11 w 771"/>
              <a:gd name="T7" fmla="*/ 2 h 32"/>
              <a:gd name="T8" fmla="*/ 24 w 771"/>
              <a:gd name="T9" fmla="*/ 0 h 32"/>
              <a:gd name="T10" fmla="*/ 747 w 771"/>
              <a:gd name="T11" fmla="*/ 0 h 32"/>
              <a:gd name="T12" fmla="*/ 760 w 771"/>
              <a:gd name="T13" fmla="*/ 2 h 32"/>
              <a:gd name="T14" fmla="*/ 770 w 771"/>
              <a:gd name="T15" fmla="*/ 30 h 32"/>
              <a:gd name="T16" fmla="*/ 758 w 771"/>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1" h="32">
                <a:moveTo>
                  <a:pt x="758" y="32"/>
                </a:moveTo>
                <a:cubicBezTo>
                  <a:pt x="12" y="32"/>
                  <a:pt x="12" y="32"/>
                  <a:pt x="12" y="32"/>
                </a:cubicBezTo>
                <a:cubicBezTo>
                  <a:pt x="5" y="32"/>
                  <a:pt x="0" y="31"/>
                  <a:pt x="0" y="30"/>
                </a:cubicBezTo>
                <a:cubicBezTo>
                  <a:pt x="11" y="2"/>
                  <a:pt x="11" y="2"/>
                  <a:pt x="11" y="2"/>
                </a:cubicBezTo>
                <a:cubicBezTo>
                  <a:pt x="11" y="1"/>
                  <a:pt x="17" y="0"/>
                  <a:pt x="24" y="0"/>
                </a:cubicBezTo>
                <a:cubicBezTo>
                  <a:pt x="747" y="0"/>
                  <a:pt x="747" y="0"/>
                  <a:pt x="747" y="0"/>
                </a:cubicBezTo>
                <a:cubicBezTo>
                  <a:pt x="753" y="0"/>
                  <a:pt x="759" y="1"/>
                  <a:pt x="760" y="2"/>
                </a:cubicBezTo>
                <a:cubicBezTo>
                  <a:pt x="770" y="30"/>
                  <a:pt x="770" y="30"/>
                  <a:pt x="770" y="30"/>
                </a:cubicBezTo>
                <a:cubicBezTo>
                  <a:pt x="771" y="31"/>
                  <a:pt x="765" y="32"/>
                  <a:pt x="758" y="3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00" name="ïṧlíďè"/>
          <p:cNvSpPr/>
          <p:nvPr/>
        </p:nvSpPr>
        <p:spPr bwMode="auto">
          <a:xfrm>
            <a:off x="1308171" y="5342855"/>
            <a:ext cx="0" cy="9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01" name="íṧľîḋé"/>
          <p:cNvSpPr/>
          <p:nvPr/>
        </p:nvSpPr>
        <p:spPr bwMode="auto">
          <a:xfrm>
            <a:off x="1280331" y="5343849"/>
            <a:ext cx="497" cy="497"/>
          </a:xfrm>
          <a:prstGeom prst="rect">
            <a:avLst/>
          </a:prstGeom>
          <a:solidFill>
            <a:srgbClr val="F4F4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10" name="ïṡ1îḑé"/>
          <p:cNvSpPr/>
          <p:nvPr/>
        </p:nvSpPr>
        <p:spPr bwMode="auto">
          <a:xfrm>
            <a:off x="1364347" y="5328438"/>
            <a:ext cx="3977" cy="1989"/>
          </a:xfrm>
          <a:custGeom>
            <a:avLst/>
            <a:gdLst>
              <a:gd name="T0" fmla="*/ 4 w 4"/>
              <a:gd name="T1" fmla="*/ 1 h 2"/>
              <a:gd name="T2" fmla="*/ 3 w 4"/>
              <a:gd name="T3" fmla="*/ 0 h 2"/>
              <a:gd name="T4" fmla="*/ 4 w 4"/>
              <a:gd name="T5" fmla="*/ 1 h 2"/>
            </a:gdLst>
            <a:ahLst/>
            <a:cxnLst>
              <a:cxn ang="0">
                <a:pos x="T0" y="T1"/>
              </a:cxn>
              <a:cxn ang="0">
                <a:pos x="T2" y="T3"/>
              </a:cxn>
              <a:cxn ang="0">
                <a:pos x="T4" y="T5"/>
              </a:cxn>
            </a:cxnLst>
            <a:rect l="0" t="0" r="r" b="b"/>
            <a:pathLst>
              <a:path w="4" h="2">
                <a:moveTo>
                  <a:pt x="4" y="1"/>
                </a:moveTo>
                <a:cubicBezTo>
                  <a:pt x="3" y="1"/>
                  <a:pt x="3" y="0"/>
                  <a:pt x="3" y="0"/>
                </a:cubicBezTo>
                <a:cubicBezTo>
                  <a:pt x="3" y="1"/>
                  <a:pt x="0" y="2"/>
                  <a:pt x="4" y="1"/>
                </a:cubicBez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15" name="iś1îďe"/>
          <p:cNvSpPr/>
          <p:nvPr/>
        </p:nvSpPr>
        <p:spPr bwMode="auto">
          <a:xfrm>
            <a:off x="1367330" y="53284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2" name="标题 1"/>
          <p:cNvSpPr>
            <a:spLocks noGrp="1"/>
          </p:cNvSpPr>
          <p:nvPr>
            <p:ph type="title"/>
          </p:nvPr>
        </p:nvSpPr>
        <p:spPr/>
        <p:txBody>
          <a:bodyPr/>
          <a:lstStyle/>
          <a:p>
            <a:r>
              <a:rPr lang="zh-CN" altLang="en-US" dirty="0"/>
              <a:t>系统开发</a:t>
            </a:r>
            <a:r>
              <a:rPr lang="en-US" altLang="zh-CN" dirty="0"/>
              <a:t>——</a:t>
            </a:r>
            <a:r>
              <a:rPr lang="zh-CN" altLang="en-US" dirty="0"/>
              <a:t>优势创新</a:t>
            </a:r>
          </a:p>
        </p:txBody>
      </p:sp>
      <p:pic>
        <p:nvPicPr>
          <p:cNvPr id="3" name="图片 2">
            <a:extLst>
              <a:ext uri="{FF2B5EF4-FFF2-40B4-BE49-F238E27FC236}">
                <a16:creationId xmlns:a16="http://schemas.microsoft.com/office/drawing/2014/main" id="{6CC54B70-1EF4-4AA8-8B91-8492294C25C2}"/>
              </a:ext>
            </a:extLst>
          </p:cNvPr>
          <p:cNvPicPr>
            <a:picLocks noChangeAspect="1"/>
          </p:cNvPicPr>
          <p:nvPr/>
        </p:nvPicPr>
        <p:blipFill>
          <a:blip r:embed="rId3"/>
          <a:stretch>
            <a:fillRect/>
          </a:stretch>
        </p:blipFill>
        <p:spPr>
          <a:xfrm>
            <a:off x="5776439" y="2394204"/>
            <a:ext cx="1247775" cy="1057275"/>
          </a:xfrm>
          <a:prstGeom prst="rect">
            <a:avLst/>
          </a:prstGeom>
        </p:spPr>
      </p:pic>
      <p:pic>
        <p:nvPicPr>
          <p:cNvPr id="4" name="图片 3">
            <a:extLst>
              <a:ext uri="{FF2B5EF4-FFF2-40B4-BE49-F238E27FC236}">
                <a16:creationId xmlns:a16="http://schemas.microsoft.com/office/drawing/2014/main" id="{72B5E47B-DF3F-45B4-A3E7-8F0DCA0AA8A4}"/>
              </a:ext>
            </a:extLst>
          </p:cNvPr>
          <p:cNvPicPr>
            <a:picLocks noChangeAspect="1"/>
          </p:cNvPicPr>
          <p:nvPr/>
        </p:nvPicPr>
        <p:blipFill>
          <a:blip r:embed="rId4"/>
          <a:stretch>
            <a:fillRect/>
          </a:stretch>
        </p:blipFill>
        <p:spPr>
          <a:xfrm>
            <a:off x="7941373" y="2371828"/>
            <a:ext cx="1247759" cy="1131364"/>
          </a:xfrm>
          <a:prstGeom prst="rect">
            <a:avLst/>
          </a:prstGeom>
        </p:spPr>
      </p:pic>
      <p:sp>
        <p:nvSpPr>
          <p:cNvPr id="5" name="文本框 4">
            <a:extLst>
              <a:ext uri="{FF2B5EF4-FFF2-40B4-BE49-F238E27FC236}">
                <a16:creationId xmlns:a16="http://schemas.microsoft.com/office/drawing/2014/main" id="{7E3443D1-C619-4D27-8085-002AE1FE2950}"/>
              </a:ext>
            </a:extLst>
          </p:cNvPr>
          <p:cNvSpPr txBox="1"/>
          <p:nvPr/>
        </p:nvSpPr>
        <p:spPr>
          <a:xfrm>
            <a:off x="5673477" y="4340352"/>
            <a:ext cx="914400" cy="914400"/>
          </a:xfrm>
          <a:prstGeom prst="rect">
            <a:avLst/>
          </a:prstGeom>
          <a:noFill/>
        </p:spPr>
        <p:txBody>
          <a:bodyPr wrap="square" lIns="90000" tIns="46800" rIns="90000" bIns="4680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01A2A0B3-FCEF-4CFF-B81F-49694637847A}"/>
              </a:ext>
            </a:extLst>
          </p:cNvPr>
          <p:cNvSpPr txBox="1"/>
          <p:nvPr/>
        </p:nvSpPr>
        <p:spPr>
          <a:xfrm>
            <a:off x="9860239" y="2371828"/>
            <a:ext cx="1660249" cy="914400"/>
          </a:xfrm>
          <a:prstGeom prst="rect">
            <a:avLst/>
          </a:prstGeom>
          <a:noFill/>
        </p:spPr>
        <p:txBody>
          <a:bodyPr wrap="none" lIns="90000" tIns="46800" rIns="90000" bIns="46800"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a:ea typeface="微软雅黑"/>
                <a:cs typeface="+mn-cs"/>
              </a:rPr>
              <a:t>Python+PyQt</a:t>
            </a:r>
            <a:endParaRPr kumimoji="0" lang="zh-CN" altLang="en-US" sz="2000" b="1"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246" name="组合 245">
            <a:extLst>
              <a:ext uri="{FF2B5EF4-FFF2-40B4-BE49-F238E27FC236}">
                <a16:creationId xmlns:a16="http://schemas.microsoft.com/office/drawing/2014/main" id="{534C6CDA-AE1C-48D4-88FD-077494BBAFE6}"/>
              </a:ext>
            </a:extLst>
          </p:cNvPr>
          <p:cNvGrpSpPr/>
          <p:nvPr/>
        </p:nvGrpSpPr>
        <p:grpSpPr>
          <a:xfrm>
            <a:off x="5673477" y="3949804"/>
            <a:ext cx="1435228" cy="1108223"/>
            <a:chOff x="4737697" y="4266424"/>
            <a:chExt cx="1435228" cy="1108223"/>
          </a:xfrm>
        </p:grpSpPr>
        <p:sp>
          <p:nvSpPr>
            <p:cNvPr id="247" name="文本框 246">
              <a:extLst>
                <a:ext uri="{FF2B5EF4-FFF2-40B4-BE49-F238E27FC236}">
                  <a16:creationId xmlns:a16="http://schemas.microsoft.com/office/drawing/2014/main" id="{BE9D2BFC-3830-4C48-B107-72F542258C2F}"/>
                </a:ext>
              </a:extLst>
            </p:cNvPr>
            <p:cNvSpPr txBox="1"/>
            <p:nvPr/>
          </p:nvSpPr>
          <p:spPr>
            <a:xfrm>
              <a:off x="4737697" y="4266424"/>
              <a:ext cx="1415772" cy="830997"/>
            </a:xfrm>
            <a:prstGeom prst="rect">
              <a:avLst/>
            </a:prstGeom>
            <a:solidFill>
              <a:srgbClr val="F2F2F2"/>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自动</a:t>
              </a:r>
            </a:p>
          </p:txBody>
        </p:sp>
        <p:sp>
          <p:nvSpPr>
            <p:cNvPr id="248" name="矩形 247">
              <a:extLst>
                <a:ext uri="{FF2B5EF4-FFF2-40B4-BE49-F238E27FC236}">
                  <a16:creationId xmlns:a16="http://schemas.microsoft.com/office/drawing/2014/main" id="{EF53FF74-0EF8-4A4B-92D2-801A35868980}"/>
                </a:ext>
              </a:extLst>
            </p:cNvPr>
            <p:cNvSpPr/>
            <p:nvPr/>
          </p:nvSpPr>
          <p:spPr>
            <a:xfrm>
              <a:off x="4757153" y="4956456"/>
              <a:ext cx="1415772" cy="41819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cs"/>
                </a:rPr>
                <a:t>取代人工读片</a:t>
              </a:r>
            </a:p>
          </p:txBody>
        </p:sp>
      </p:grpSp>
      <p:cxnSp>
        <p:nvCxnSpPr>
          <p:cNvPr id="250" name="直接连接符 249">
            <a:extLst>
              <a:ext uri="{FF2B5EF4-FFF2-40B4-BE49-F238E27FC236}">
                <a16:creationId xmlns:a16="http://schemas.microsoft.com/office/drawing/2014/main" id="{2134121F-109D-4217-ACE9-59A1CD394E53}"/>
              </a:ext>
            </a:extLst>
          </p:cNvPr>
          <p:cNvCxnSpPr/>
          <p:nvPr/>
        </p:nvCxnSpPr>
        <p:spPr>
          <a:xfrm>
            <a:off x="7432167" y="4079465"/>
            <a:ext cx="0" cy="772031"/>
          </a:xfrm>
          <a:prstGeom prst="line">
            <a:avLst/>
          </a:prstGeom>
          <a:noFill/>
          <a:ln w="12700" cap="flat" cmpd="sng" algn="ctr">
            <a:solidFill>
              <a:sysClr val="window" lastClr="FFFFFF">
                <a:lumMod val="85000"/>
              </a:sysClr>
            </a:solidFill>
            <a:prstDash val="solid"/>
            <a:miter lim="800000"/>
          </a:ln>
          <a:effectLst/>
        </p:spPr>
      </p:cxnSp>
      <p:grpSp>
        <p:nvGrpSpPr>
          <p:cNvPr id="251" name="组合 250">
            <a:extLst>
              <a:ext uri="{FF2B5EF4-FFF2-40B4-BE49-F238E27FC236}">
                <a16:creationId xmlns:a16="http://schemas.microsoft.com/office/drawing/2014/main" id="{B4BABF77-436D-4A56-884E-07B21DE644B3}"/>
              </a:ext>
            </a:extLst>
          </p:cNvPr>
          <p:cNvGrpSpPr/>
          <p:nvPr/>
        </p:nvGrpSpPr>
        <p:grpSpPr>
          <a:xfrm>
            <a:off x="7838097" y="3949804"/>
            <a:ext cx="1519048" cy="1108223"/>
            <a:chOff x="6902317" y="4266424"/>
            <a:chExt cx="1519048" cy="1108223"/>
          </a:xfrm>
        </p:grpSpPr>
        <p:sp>
          <p:nvSpPr>
            <p:cNvPr id="252" name="文本框 251">
              <a:extLst>
                <a:ext uri="{FF2B5EF4-FFF2-40B4-BE49-F238E27FC236}">
                  <a16:creationId xmlns:a16="http://schemas.microsoft.com/office/drawing/2014/main" id="{A691F3BF-A32D-4849-A04F-6CB700BF2806}"/>
                </a:ext>
              </a:extLst>
            </p:cNvPr>
            <p:cNvSpPr txBox="1"/>
            <p:nvPr/>
          </p:nvSpPr>
          <p:spPr>
            <a:xfrm>
              <a:off x="6902317" y="4266424"/>
              <a:ext cx="1415772" cy="830997"/>
            </a:xfrm>
            <a:prstGeom prst="rect">
              <a:avLst/>
            </a:prstGeom>
            <a:solidFill>
              <a:srgbClr val="F2F2F2"/>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便捷</a:t>
              </a:r>
            </a:p>
          </p:txBody>
        </p:sp>
        <p:sp>
          <p:nvSpPr>
            <p:cNvPr id="253" name="矩形 252">
              <a:extLst>
                <a:ext uri="{FF2B5EF4-FFF2-40B4-BE49-F238E27FC236}">
                  <a16:creationId xmlns:a16="http://schemas.microsoft.com/office/drawing/2014/main" id="{20B14040-5672-4CA4-96CA-94009F83BB81}"/>
                </a:ext>
              </a:extLst>
            </p:cNvPr>
            <p:cNvSpPr/>
            <p:nvPr/>
          </p:nvSpPr>
          <p:spPr>
            <a:xfrm>
              <a:off x="7005593" y="4956456"/>
              <a:ext cx="1415772" cy="41819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cs"/>
                </a:rPr>
                <a:t>一键生成报表</a:t>
              </a:r>
            </a:p>
          </p:txBody>
        </p:sp>
      </p:grpSp>
      <p:cxnSp>
        <p:nvCxnSpPr>
          <p:cNvPr id="254" name="直接连接符 253">
            <a:extLst>
              <a:ext uri="{FF2B5EF4-FFF2-40B4-BE49-F238E27FC236}">
                <a16:creationId xmlns:a16="http://schemas.microsoft.com/office/drawing/2014/main" id="{6490794E-0CC5-42EE-9ED8-F60A555FC441}"/>
              </a:ext>
            </a:extLst>
          </p:cNvPr>
          <p:cNvCxnSpPr/>
          <p:nvPr/>
        </p:nvCxnSpPr>
        <p:spPr>
          <a:xfrm>
            <a:off x="9687687" y="4079465"/>
            <a:ext cx="0" cy="772031"/>
          </a:xfrm>
          <a:prstGeom prst="line">
            <a:avLst/>
          </a:prstGeom>
          <a:noFill/>
          <a:ln w="12700" cap="flat" cmpd="sng" algn="ctr">
            <a:solidFill>
              <a:sysClr val="window" lastClr="FFFFFF">
                <a:lumMod val="85000"/>
              </a:sysClr>
            </a:solidFill>
            <a:prstDash val="solid"/>
            <a:miter lim="800000"/>
          </a:ln>
          <a:effectLst/>
        </p:spPr>
      </p:cxnSp>
      <p:grpSp>
        <p:nvGrpSpPr>
          <p:cNvPr id="255" name="组合 254">
            <a:extLst>
              <a:ext uri="{FF2B5EF4-FFF2-40B4-BE49-F238E27FC236}">
                <a16:creationId xmlns:a16="http://schemas.microsoft.com/office/drawing/2014/main" id="{9BB7FA25-C726-44D7-8F59-B7786342338A}"/>
              </a:ext>
            </a:extLst>
          </p:cNvPr>
          <p:cNvGrpSpPr/>
          <p:nvPr/>
        </p:nvGrpSpPr>
        <p:grpSpPr>
          <a:xfrm>
            <a:off x="10002717" y="3949803"/>
            <a:ext cx="1415772" cy="1108223"/>
            <a:chOff x="9066937" y="4266423"/>
            <a:chExt cx="1415772" cy="1108223"/>
          </a:xfrm>
        </p:grpSpPr>
        <p:sp>
          <p:nvSpPr>
            <p:cNvPr id="256" name="文本框 255">
              <a:extLst>
                <a:ext uri="{FF2B5EF4-FFF2-40B4-BE49-F238E27FC236}">
                  <a16:creationId xmlns:a16="http://schemas.microsoft.com/office/drawing/2014/main" id="{BA24566E-1336-4872-ACB0-29C3CC07CB69}"/>
                </a:ext>
              </a:extLst>
            </p:cNvPr>
            <p:cNvSpPr txBox="1"/>
            <p:nvPr/>
          </p:nvSpPr>
          <p:spPr>
            <a:xfrm>
              <a:off x="9066937" y="4266423"/>
              <a:ext cx="1415772" cy="830997"/>
            </a:xfrm>
            <a:prstGeom prst="rect">
              <a:avLst/>
            </a:prstGeom>
            <a:solidFill>
              <a:srgbClr val="F2F2F2"/>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latin typeface="思源黑体 CN Medium" panose="020B0600000000000000" pitchFamily="34" charset="-122"/>
                  <a:ea typeface="思源黑体 CN Medium" panose="020B0600000000000000" pitchFamily="34" charset="-122"/>
                  <a:cs typeface="+mn-cs"/>
                </a:rPr>
                <a:t>灵活</a:t>
              </a:r>
            </a:p>
          </p:txBody>
        </p:sp>
        <p:sp>
          <p:nvSpPr>
            <p:cNvPr id="257" name="矩形 256">
              <a:extLst>
                <a:ext uri="{FF2B5EF4-FFF2-40B4-BE49-F238E27FC236}">
                  <a16:creationId xmlns:a16="http://schemas.microsoft.com/office/drawing/2014/main" id="{33D092AF-39E4-4A8F-AE02-F0C6994926B9}"/>
                </a:ext>
              </a:extLst>
            </p:cNvPr>
            <p:cNvSpPr/>
            <p:nvPr/>
          </p:nvSpPr>
          <p:spPr>
            <a:xfrm>
              <a:off x="9284513" y="4956455"/>
              <a:ext cx="1005403" cy="41819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思源黑体 CN Light" panose="020B0300000000000000" pitchFamily="34" charset="-122"/>
                  <a:ea typeface="思源黑体 CN Light" panose="020B0300000000000000" pitchFamily="34" charset="-122"/>
                  <a:cs typeface="+mn-cs"/>
                </a:rPr>
                <a:t>钨珠识别</a:t>
              </a:r>
            </a:p>
          </p:txBody>
        </p:sp>
      </p:grpSp>
      <p:pic>
        <p:nvPicPr>
          <p:cNvPr id="21" name="图片 20">
            <a:extLst>
              <a:ext uri="{FF2B5EF4-FFF2-40B4-BE49-F238E27FC236}">
                <a16:creationId xmlns:a16="http://schemas.microsoft.com/office/drawing/2014/main" id="{3460ED60-7390-47F2-BACB-08FDC45EE2F6}"/>
              </a:ext>
            </a:extLst>
          </p:cNvPr>
          <p:cNvPicPr>
            <a:picLocks noChangeAspect="1"/>
          </p:cNvPicPr>
          <p:nvPr/>
        </p:nvPicPr>
        <p:blipFill>
          <a:blip r:embed="rId5"/>
          <a:stretch>
            <a:fillRect/>
          </a:stretch>
        </p:blipFill>
        <p:spPr>
          <a:xfrm>
            <a:off x="1334518" y="4670077"/>
            <a:ext cx="1301985" cy="761539"/>
          </a:xfrm>
          <a:prstGeom prst="rect">
            <a:avLst/>
          </a:prstGeom>
        </p:spPr>
      </p:pic>
      <p:grpSp>
        <p:nvGrpSpPr>
          <p:cNvPr id="121" name="组合 120">
            <a:extLst>
              <a:ext uri="{FF2B5EF4-FFF2-40B4-BE49-F238E27FC236}">
                <a16:creationId xmlns:a16="http://schemas.microsoft.com/office/drawing/2014/main" id="{9E440BE9-99CF-4173-A01D-0DD96855A221}"/>
              </a:ext>
            </a:extLst>
          </p:cNvPr>
          <p:cNvGrpSpPr/>
          <p:nvPr/>
        </p:nvGrpSpPr>
        <p:grpSpPr>
          <a:xfrm>
            <a:off x="9753600" y="405961"/>
            <a:ext cx="2034023" cy="438443"/>
            <a:chOff x="1547664" y="116632"/>
            <a:chExt cx="5960568" cy="1440160"/>
          </a:xfrm>
        </p:grpSpPr>
        <p:pic>
          <p:nvPicPr>
            <p:cNvPr id="122" name="Picture 2" descr="C:\Documents and Settings\Administrator\桌面\logo_副本.png">
              <a:extLst>
                <a:ext uri="{FF2B5EF4-FFF2-40B4-BE49-F238E27FC236}">
                  <a16:creationId xmlns:a16="http://schemas.microsoft.com/office/drawing/2014/main" id="{725EDC72-9B74-433E-A000-6A11A773CBBD}"/>
                </a:ext>
              </a:extLst>
            </p:cNvPr>
            <p:cNvPicPr>
              <a:picLocks noChangeAspect="1" noChangeArrowheads="1"/>
            </p:cNvPicPr>
            <p:nvPr/>
          </p:nvPicPr>
          <p:blipFill>
            <a:blip r:embed="rId6"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3" name="图片 122">
              <a:extLst>
                <a:ext uri="{FF2B5EF4-FFF2-40B4-BE49-F238E27FC236}">
                  <a16:creationId xmlns:a16="http://schemas.microsoft.com/office/drawing/2014/main" id="{37B78135-2792-4707-B23D-56C29703F2E1}"/>
                </a:ext>
              </a:extLst>
            </p:cNvPr>
            <p:cNvPicPr>
              <a:picLocks noChangeAspect="1"/>
            </p:cNvPicPr>
            <p:nvPr/>
          </p:nvPicPr>
          <p:blipFill>
            <a:blip r:embed="rId7"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anim calcmode="lin" valueType="num">
                                      <p:cBhvr>
                                        <p:cTn id="8" dur="500" fill="hold"/>
                                        <p:tgtEl>
                                          <p:spTgt spid="246"/>
                                        </p:tgtEl>
                                        <p:attrNameLst>
                                          <p:attrName>ppt_x</p:attrName>
                                        </p:attrNameLst>
                                      </p:cBhvr>
                                      <p:tavLst>
                                        <p:tav tm="0">
                                          <p:val>
                                            <p:strVal val="#ppt_x"/>
                                          </p:val>
                                        </p:tav>
                                        <p:tav tm="100000">
                                          <p:val>
                                            <p:strVal val="#ppt_x"/>
                                          </p:val>
                                        </p:tav>
                                      </p:tavLst>
                                    </p:anim>
                                    <p:anim calcmode="lin" valueType="num">
                                      <p:cBhvr>
                                        <p:cTn id="9" dur="500" fill="hold"/>
                                        <p:tgtEl>
                                          <p:spTgt spid="24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500"/>
                                        <p:tgtEl>
                                          <p:spTgt spid="251"/>
                                        </p:tgtEl>
                                      </p:cBhvr>
                                    </p:animEffect>
                                    <p:anim calcmode="lin" valueType="num">
                                      <p:cBhvr>
                                        <p:cTn id="14" dur="500" fill="hold"/>
                                        <p:tgtEl>
                                          <p:spTgt spid="251"/>
                                        </p:tgtEl>
                                        <p:attrNameLst>
                                          <p:attrName>ppt_x</p:attrName>
                                        </p:attrNameLst>
                                      </p:cBhvr>
                                      <p:tavLst>
                                        <p:tav tm="0">
                                          <p:val>
                                            <p:strVal val="#ppt_x"/>
                                          </p:val>
                                        </p:tav>
                                        <p:tav tm="100000">
                                          <p:val>
                                            <p:strVal val="#ppt_x"/>
                                          </p:val>
                                        </p:tav>
                                      </p:tavLst>
                                    </p:anim>
                                    <p:anim calcmode="lin" valueType="num">
                                      <p:cBhvr>
                                        <p:cTn id="15" dur="500" fill="hold"/>
                                        <p:tgtEl>
                                          <p:spTgt spid="25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anim calcmode="lin" valueType="num">
                                      <p:cBhvr>
                                        <p:cTn id="20" dur="500" fill="hold"/>
                                        <p:tgtEl>
                                          <p:spTgt spid="255"/>
                                        </p:tgtEl>
                                        <p:attrNameLst>
                                          <p:attrName>ppt_x</p:attrName>
                                        </p:attrNameLst>
                                      </p:cBhvr>
                                      <p:tavLst>
                                        <p:tav tm="0">
                                          <p:val>
                                            <p:strVal val="#ppt_x"/>
                                          </p:val>
                                        </p:tav>
                                        <p:tav tm="100000">
                                          <p:val>
                                            <p:strVal val="#ppt_x"/>
                                          </p:val>
                                        </p:tav>
                                      </p:tavLst>
                                    </p:anim>
                                    <p:anim calcmode="lin" valueType="num">
                                      <p:cBhvr>
                                        <p:cTn id="21" dur="500" fill="hold"/>
                                        <p:tgtEl>
                                          <p:spTgt spid="255"/>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250"/>
                                        </p:tgtEl>
                                        <p:attrNameLst>
                                          <p:attrName>style.visibility</p:attrName>
                                        </p:attrNameLst>
                                      </p:cBhvr>
                                      <p:to>
                                        <p:strVal val="visible"/>
                                      </p:to>
                                    </p:set>
                                    <p:animEffect transition="in" filter="fade">
                                      <p:cBhvr>
                                        <p:cTn id="24" dur="500"/>
                                        <p:tgtEl>
                                          <p:spTgt spid="250"/>
                                        </p:tgtEl>
                                      </p:cBhvr>
                                    </p:animEffect>
                                  </p:childTnLst>
                                </p:cTn>
                              </p:par>
                              <p:par>
                                <p:cTn id="25" presetID="10" presetClass="entr" presetSubtype="0" fill="hold" nodeType="with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fade">
                                      <p:cBhvr>
                                        <p:cTn id="27"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9916" y="334517"/>
            <a:ext cx="10850563" cy="663575"/>
          </a:xfrm>
        </p:spPr>
        <p:txBody>
          <a:bodyPr/>
          <a:lstStyle/>
          <a:p>
            <a:r>
              <a:rPr lang="zh-CN" altLang="en-US" dirty="0"/>
              <a:t>系统开发</a:t>
            </a:r>
            <a:r>
              <a:rPr lang="en-US" altLang="zh-CN" dirty="0"/>
              <a:t>——</a:t>
            </a:r>
            <a:r>
              <a:rPr lang="zh-CN" altLang="en-US" dirty="0"/>
              <a:t>算法设计</a:t>
            </a:r>
          </a:p>
        </p:txBody>
      </p:sp>
      <p:grpSp>
        <p:nvGrpSpPr>
          <p:cNvPr id="3" name="组合 2"/>
          <p:cNvGrpSpPr/>
          <p:nvPr/>
        </p:nvGrpSpPr>
        <p:grpSpPr>
          <a:xfrm>
            <a:off x="864027" y="1767264"/>
            <a:ext cx="1989085" cy="3381566"/>
            <a:chOff x="598983" y="1714255"/>
            <a:chExt cx="1989085" cy="3381566"/>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83" y="1714255"/>
              <a:ext cx="1989085" cy="1951826"/>
            </a:xfrm>
            <a:prstGeom prst="rect">
              <a:avLst/>
            </a:prstGeom>
          </p:spPr>
        </p:pic>
        <p:sp>
          <p:nvSpPr>
            <p:cNvPr id="11" name="矩形 10"/>
            <p:cNvSpPr/>
            <p:nvPr/>
          </p:nvSpPr>
          <p:spPr>
            <a:xfrm>
              <a:off x="598983" y="3895492"/>
              <a:ext cx="1686598" cy="1200329"/>
            </a:xfrm>
            <a:prstGeom prst="rect">
              <a:avLst/>
            </a:prstGeom>
          </p:spPr>
          <p:txBody>
            <a:bodyPr wrap="square">
              <a:spAutoFit/>
            </a:bodyPr>
            <a:lstStyle/>
            <a:p>
              <a:pPr marL="342900" marR="0" lvl="0" indent="-342900" algn="l" defTabSz="913765" rtl="0" eaLnBrk="1" fontAlgn="auto" latinLnBrk="0" hangingPunct="1">
                <a:lnSpc>
                  <a:spcPct val="200000"/>
                </a:lnSpc>
                <a:spcBef>
                  <a:spcPts val="0"/>
                </a:spcBef>
                <a:spcAft>
                  <a:spcPts val="0"/>
                </a:spcAft>
                <a:buClr>
                  <a:prstClr val="black"/>
                </a:buClr>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读取原始</a:t>
              </a:r>
              <a:r>
                <a:rPr kumimoji="0" lang="en-US" altLang="zh-CN"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Dicom</a:t>
              </a: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图片</a:t>
              </a:r>
            </a:p>
          </p:txBody>
        </p:sp>
      </p:grpSp>
      <p:grpSp>
        <p:nvGrpSpPr>
          <p:cNvPr id="21" name="组合 20"/>
          <p:cNvGrpSpPr/>
          <p:nvPr/>
        </p:nvGrpSpPr>
        <p:grpSpPr>
          <a:xfrm>
            <a:off x="3017081" y="1767240"/>
            <a:ext cx="2042816" cy="3348472"/>
            <a:chOff x="2968968" y="1747350"/>
            <a:chExt cx="2042816" cy="3348472"/>
          </a:xfrm>
        </p:grpSpPr>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5885" y="1747350"/>
              <a:ext cx="1919756" cy="1925838"/>
            </a:xfrm>
            <a:prstGeom prst="rect">
              <a:avLst/>
            </a:prstGeom>
          </p:spPr>
        </p:pic>
        <p:sp>
          <p:nvSpPr>
            <p:cNvPr id="12" name="矩形 11"/>
            <p:cNvSpPr/>
            <p:nvPr/>
          </p:nvSpPr>
          <p:spPr>
            <a:xfrm>
              <a:off x="2968968" y="3895493"/>
              <a:ext cx="2042816" cy="1200329"/>
            </a:xfrm>
            <a:prstGeom prst="rect">
              <a:avLst/>
            </a:prstGeom>
          </p:spPr>
          <p:txBody>
            <a:bodyPr wrap="square">
              <a:spAutoFit/>
            </a:bodyPr>
            <a:lstStyle/>
            <a:p>
              <a:pPr marL="342900" marR="0" lvl="0" indent="-342900" algn="l" defTabSz="913765"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图像边界定位和边缘检测</a:t>
              </a:r>
            </a:p>
          </p:txBody>
        </p:sp>
      </p:grpSp>
      <p:grpSp>
        <p:nvGrpSpPr>
          <p:cNvPr id="18" name="组合 17"/>
          <p:cNvGrpSpPr/>
          <p:nvPr/>
        </p:nvGrpSpPr>
        <p:grpSpPr>
          <a:xfrm>
            <a:off x="5132953" y="1767240"/>
            <a:ext cx="2009314" cy="3381567"/>
            <a:chOff x="5327553" y="1714254"/>
            <a:chExt cx="2009314" cy="3381567"/>
          </a:xfrm>
        </p:grpSpPr>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9870" y="1714254"/>
              <a:ext cx="1926062" cy="1925837"/>
            </a:xfrm>
            <a:prstGeom prst="rect">
              <a:avLst/>
            </a:prstGeom>
          </p:spPr>
        </p:pic>
        <p:sp>
          <p:nvSpPr>
            <p:cNvPr id="13" name="矩形 12"/>
            <p:cNvSpPr/>
            <p:nvPr/>
          </p:nvSpPr>
          <p:spPr>
            <a:xfrm>
              <a:off x="5327553" y="3895492"/>
              <a:ext cx="2009314" cy="1200329"/>
            </a:xfrm>
            <a:prstGeom prst="rect">
              <a:avLst/>
            </a:prstGeom>
          </p:spPr>
          <p:txBody>
            <a:bodyPr wrap="square">
              <a:spAutoFit/>
            </a:bodyPr>
            <a:lstStyle/>
            <a:p>
              <a:pPr marL="342900" marR="0" lvl="0" indent="-342900" algn="l" defTabSz="913765"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处理八种材料柱</a:t>
              </a:r>
              <a:r>
                <a:rPr kumimoji="0" lang="en-US" altLang="zh-CN"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线性值</a:t>
              </a:r>
            </a:p>
          </p:txBody>
        </p:sp>
      </p:grpSp>
      <p:grpSp>
        <p:nvGrpSpPr>
          <p:cNvPr id="22" name="组合 21"/>
          <p:cNvGrpSpPr/>
          <p:nvPr/>
        </p:nvGrpSpPr>
        <p:grpSpPr>
          <a:xfrm>
            <a:off x="7266683" y="1793772"/>
            <a:ext cx="1933754" cy="3373034"/>
            <a:chOff x="7648486" y="1722787"/>
            <a:chExt cx="1933754" cy="3373034"/>
          </a:xfrm>
        </p:grpSpPr>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8486" y="1722787"/>
              <a:ext cx="1933754" cy="1925838"/>
            </a:xfrm>
            <a:prstGeom prst="rect">
              <a:avLst/>
            </a:prstGeom>
          </p:spPr>
        </p:pic>
        <p:sp>
          <p:nvSpPr>
            <p:cNvPr id="14" name="矩形 13"/>
            <p:cNvSpPr/>
            <p:nvPr/>
          </p:nvSpPr>
          <p:spPr>
            <a:xfrm>
              <a:off x="7723079" y="3895492"/>
              <a:ext cx="1778958" cy="1200329"/>
            </a:xfrm>
            <a:prstGeom prst="rect">
              <a:avLst/>
            </a:prstGeom>
          </p:spPr>
          <p:txBody>
            <a:bodyPr wrap="square">
              <a:spAutoFit/>
            </a:bodyPr>
            <a:lstStyle/>
            <a:p>
              <a:pPr marL="342900" marR="0" lvl="0" indent="-342900" algn="l" defTabSz="913765"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处理螺旋线钨珠</a:t>
              </a:r>
              <a:r>
                <a:rPr kumimoji="0" lang="en-US" altLang="zh-CN"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层厚</a:t>
              </a:r>
            </a:p>
          </p:txBody>
        </p:sp>
      </p:grpSp>
      <p:grpSp>
        <p:nvGrpSpPr>
          <p:cNvPr id="20" name="组合 19"/>
          <p:cNvGrpSpPr/>
          <p:nvPr/>
        </p:nvGrpSpPr>
        <p:grpSpPr>
          <a:xfrm>
            <a:off x="9444975" y="1793772"/>
            <a:ext cx="1932120" cy="3935564"/>
            <a:chOff x="9784533" y="1714254"/>
            <a:chExt cx="1932120" cy="3935564"/>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4533" y="1714254"/>
              <a:ext cx="1932120" cy="1924452"/>
            </a:xfrm>
            <a:prstGeom prst="rect">
              <a:avLst/>
            </a:prstGeom>
          </p:spPr>
        </p:pic>
        <p:sp>
          <p:nvSpPr>
            <p:cNvPr id="16" name="矩形 15"/>
            <p:cNvSpPr/>
            <p:nvPr/>
          </p:nvSpPr>
          <p:spPr>
            <a:xfrm>
              <a:off x="9969184" y="3895492"/>
              <a:ext cx="1702995" cy="1754326"/>
            </a:xfrm>
            <a:prstGeom prst="rect">
              <a:avLst/>
            </a:prstGeom>
          </p:spPr>
          <p:txBody>
            <a:bodyPr wrap="square">
              <a:spAutoFit/>
            </a:bodyPr>
            <a:lstStyle/>
            <a:p>
              <a:pPr marL="342900" marR="0" lvl="0" indent="-342900" algn="l" defTabSz="913765"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定位最亮钨珠</a:t>
              </a:r>
              <a:r>
                <a:rPr kumimoji="0" lang="en-US" altLang="zh-CN"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a:t>
              </a:r>
              <a:r>
                <a:rPr kumimoji="0" lang="zh-CN" altLang="en-US" sz="1800" b="1" i="0" u="none" strike="noStrike" kern="1200" cap="none" spc="0" normalizeH="0" baseline="0" noProof="0" dirty="0">
                  <a:ln>
                    <a:noFill/>
                  </a:ln>
                  <a:solidFill>
                    <a:prstClr val="black">
                      <a:lumMod val="95000"/>
                      <a:lumOff val="5000"/>
                    </a:prstClr>
                  </a:solidFill>
                  <a:effectLst/>
                  <a:uLnTx/>
                  <a:uFillTx/>
                  <a:latin typeface="Arial"/>
                  <a:ea typeface="微软雅黑"/>
                  <a:cs typeface="+mn-cs"/>
                </a:rPr>
                <a:t>高对比分辨力</a:t>
              </a:r>
            </a:p>
          </p:txBody>
        </p:sp>
      </p:grpSp>
      <p:grpSp>
        <p:nvGrpSpPr>
          <p:cNvPr id="23" name="组合 22">
            <a:extLst>
              <a:ext uri="{FF2B5EF4-FFF2-40B4-BE49-F238E27FC236}">
                <a16:creationId xmlns:a16="http://schemas.microsoft.com/office/drawing/2014/main" id="{5B358BAD-6AFA-4544-B80B-C3B29A38E317}"/>
              </a:ext>
            </a:extLst>
          </p:cNvPr>
          <p:cNvGrpSpPr/>
          <p:nvPr/>
        </p:nvGrpSpPr>
        <p:grpSpPr>
          <a:xfrm>
            <a:off x="9753600" y="405961"/>
            <a:ext cx="2034023" cy="438443"/>
            <a:chOff x="1547664" y="116632"/>
            <a:chExt cx="5960568" cy="1440160"/>
          </a:xfrm>
        </p:grpSpPr>
        <p:pic>
          <p:nvPicPr>
            <p:cNvPr id="24" name="Picture 2" descr="C:\Documents and Settings\Administrator\桌面\logo_副本.png">
              <a:extLst>
                <a:ext uri="{FF2B5EF4-FFF2-40B4-BE49-F238E27FC236}">
                  <a16:creationId xmlns:a16="http://schemas.microsoft.com/office/drawing/2014/main" id="{045526FC-2BEB-4788-BF8B-8CEAF942A60B}"/>
                </a:ext>
              </a:extLst>
            </p:cNvPr>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D7B8BE48-1B2A-4760-BDB6-EB53BEC9503D}"/>
                </a:ext>
              </a:extLst>
            </p:cNvPr>
            <p:cNvPicPr>
              <a:picLocks noChangeAspect="1"/>
            </p:cNvPicPr>
            <p:nvPr/>
          </p:nvPicPr>
          <p:blipFill>
            <a:blip r:embed="rId9"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280005893"/>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 y="0"/>
            <a:ext cx="12180722" cy="6858000"/>
          </a:xfrm>
          <a:prstGeom prst="rect">
            <a:avLst/>
          </a:prstGeom>
        </p:spPr>
      </p:pic>
      <p:sp>
        <p:nvSpPr>
          <p:cNvPr id="4" name="文本框 3"/>
          <p:cNvSpPr txBox="1"/>
          <p:nvPr/>
        </p:nvSpPr>
        <p:spPr>
          <a:xfrm>
            <a:off x="2721000" y="1539000"/>
            <a:ext cx="899999"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rPr>
              <a:t>04</a:t>
            </a:r>
            <a:endParaRPr kumimoji="0" lang="zh-CN" altLang="en-US"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endParaRPr>
          </a:p>
        </p:txBody>
      </p:sp>
      <p:sp>
        <p:nvSpPr>
          <p:cNvPr id="5" name="文本框 4"/>
          <p:cNvSpPr txBox="1"/>
          <p:nvPr/>
        </p:nvSpPr>
        <p:spPr>
          <a:xfrm>
            <a:off x="2136000" y="2439000"/>
            <a:ext cx="5400000"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操作说明（视频）</a:t>
            </a:r>
          </a:p>
        </p:txBody>
      </p:sp>
    </p:spTree>
    <p:extLst>
      <p:ext uri="{BB962C8B-B14F-4D97-AF65-F5344CB8AC3E}">
        <p14:creationId xmlns:p14="http://schemas.microsoft.com/office/powerpoint/2010/main" val="2489474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Arial"/>
                <a:ea typeface="微软雅黑"/>
              </a:rPr>
              <a:t>操作说明（视频）</a:t>
            </a:r>
            <a:endParaRPr kumimoji="0" lang="zh-CN" altLang="en-US" sz="2800" b="1" i="0" u="none" strike="noStrike" kern="1200" cap="none" spc="0" normalizeH="0" baseline="0" noProof="0" dirty="0">
              <a:ln>
                <a:noFill/>
              </a:ln>
              <a:solidFill>
                <a:prstClr val="black"/>
              </a:solidFill>
              <a:effectLst/>
              <a:uLnTx/>
              <a:uFillTx/>
              <a:latin typeface="Arial"/>
              <a:ea typeface="微软雅黑"/>
              <a:cs typeface="+mj-cs"/>
            </a:endParaRP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2" name="20200107_031118">
            <a:hlinkClick r:id="" action="ppaction://media"/>
            <a:extLst>
              <a:ext uri="{FF2B5EF4-FFF2-40B4-BE49-F238E27FC236}">
                <a16:creationId xmlns:a16="http://schemas.microsoft.com/office/drawing/2014/main" id="{D1CA30D3-EF07-4FA9-BED9-EAF7F686C49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7780" y="486428"/>
            <a:ext cx="11219843" cy="6311161"/>
          </a:xfrm>
          <a:prstGeom prst="rect">
            <a:avLst/>
          </a:prstGeom>
        </p:spPr>
      </p:pic>
    </p:spTree>
    <p:extLst>
      <p:ext uri="{BB962C8B-B14F-4D97-AF65-F5344CB8AC3E}">
        <p14:creationId xmlns:p14="http://schemas.microsoft.com/office/powerpoint/2010/main" val="182769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lang="zh-CN" altLang="en-US" dirty="0">
                <a:solidFill>
                  <a:prstClr val="black"/>
                </a:solidFill>
                <a:latin typeface="Arial"/>
                <a:ea typeface="微软雅黑"/>
              </a:rPr>
              <a:t>操作说明（表格一览）</a:t>
            </a:r>
            <a:endParaRPr kumimoji="0" lang="zh-CN" altLang="en-US" sz="2800" b="1" i="0" u="none" strike="noStrike" kern="1200" cap="none" spc="0" normalizeH="0" baseline="0" noProof="0" dirty="0">
              <a:ln>
                <a:noFill/>
              </a:ln>
              <a:solidFill>
                <a:prstClr val="black"/>
              </a:solidFill>
              <a:effectLst/>
              <a:uLnTx/>
              <a:uFillTx/>
              <a:latin typeface="Arial"/>
              <a:ea typeface="微软雅黑"/>
              <a:cs typeface="+mj-cs"/>
            </a:endParaRP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3" name="图片 2">
            <a:extLst>
              <a:ext uri="{FF2B5EF4-FFF2-40B4-BE49-F238E27FC236}">
                <a16:creationId xmlns:a16="http://schemas.microsoft.com/office/drawing/2014/main" id="{CE74C8EE-F843-4B6E-A386-93F8DF2F2AB3}"/>
              </a:ext>
            </a:extLst>
          </p:cNvPr>
          <p:cNvPicPr>
            <a:picLocks noChangeAspect="1"/>
          </p:cNvPicPr>
          <p:nvPr/>
        </p:nvPicPr>
        <p:blipFill>
          <a:blip r:embed="rId5"/>
          <a:stretch>
            <a:fillRect/>
          </a:stretch>
        </p:blipFill>
        <p:spPr>
          <a:xfrm>
            <a:off x="894583" y="1158978"/>
            <a:ext cx="5201418" cy="558125"/>
          </a:xfrm>
          <a:prstGeom prst="rect">
            <a:avLst/>
          </a:prstGeom>
        </p:spPr>
      </p:pic>
      <p:pic>
        <p:nvPicPr>
          <p:cNvPr id="4" name="图片 3">
            <a:extLst>
              <a:ext uri="{FF2B5EF4-FFF2-40B4-BE49-F238E27FC236}">
                <a16:creationId xmlns:a16="http://schemas.microsoft.com/office/drawing/2014/main" id="{8773CB34-CDD6-4D78-8441-26C4FE101B65}"/>
              </a:ext>
            </a:extLst>
          </p:cNvPr>
          <p:cNvPicPr>
            <a:picLocks noChangeAspect="1"/>
          </p:cNvPicPr>
          <p:nvPr/>
        </p:nvPicPr>
        <p:blipFill>
          <a:blip r:embed="rId6"/>
          <a:stretch>
            <a:fillRect/>
          </a:stretch>
        </p:blipFill>
        <p:spPr>
          <a:xfrm>
            <a:off x="894581" y="2057865"/>
            <a:ext cx="3305175" cy="828675"/>
          </a:xfrm>
          <a:prstGeom prst="rect">
            <a:avLst/>
          </a:prstGeom>
        </p:spPr>
      </p:pic>
      <p:pic>
        <p:nvPicPr>
          <p:cNvPr id="5" name="图片 4">
            <a:extLst>
              <a:ext uri="{FF2B5EF4-FFF2-40B4-BE49-F238E27FC236}">
                <a16:creationId xmlns:a16="http://schemas.microsoft.com/office/drawing/2014/main" id="{7E0C11F2-477E-4B18-94D8-E502725113FC}"/>
              </a:ext>
            </a:extLst>
          </p:cNvPr>
          <p:cNvPicPr>
            <a:picLocks noChangeAspect="1"/>
          </p:cNvPicPr>
          <p:nvPr/>
        </p:nvPicPr>
        <p:blipFill>
          <a:blip r:embed="rId7"/>
          <a:stretch>
            <a:fillRect/>
          </a:stretch>
        </p:blipFill>
        <p:spPr>
          <a:xfrm>
            <a:off x="894581" y="3239457"/>
            <a:ext cx="5201419" cy="1099550"/>
          </a:xfrm>
          <a:prstGeom prst="rect">
            <a:avLst/>
          </a:prstGeom>
        </p:spPr>
      </p:pic>
      <p:pic>
        <p:nvPicPr>
          <p:cNvPr id="6" name="图片 5">
            <a:extLst>
              <a:ext uri="{FF2B5EF4-FFF2-40B4-BE49-F238E27FC236}">
                <a16:creationId xmlns:a16="http://schemas.microsoft.com/office/drawing/2014/main" id="{7F3AE82F-12AA-4CF7-B0DF-D46E27037D9F}"/>
              </a:ext>
            </a:extLst>
          </p:cNvPr>
          <p:cNvPicPr>
            <a:picLocks noChangeAspect="1"/>
          </p:cNvPicPr>
          <p:nvPr/>
        </p:nvPicPr>
        <p:blipFill>
          <a:blip r:embed="rId8"/>
          <a:stretch>
            <a:fillRect/>
          </a:stretch>
        </p:blipFill>
        <p:spPr>
          <a:xfrm>
            <a:off x="885055" y="4828684"/>
            <a:ext cx="3324225" cy="1162050"/>
          </a:xfrm>
          <a:prstGeom prst="rect">
            <a:avLst/>
          </a:prstGeom>
        </p:spPr>
      </p:pic>
      <p:pic>
        <p:nvPicPr>
          <p:cNvPr id="7" name="图片 6">
            <a:extLst>
              <a:ext uri="{FF2B5EF4-FFF2-40B4-BE49-F238E27FC236}">
                <a16:creationId xmlns:a16="http://schemas.microsoft.com/office/drawing/2014/main" id="{8D14FF1A-BC40-42B7-BE09-883FF8A84CE4}"/>
              </a:ext>
            </a:extLst>
          </p:cNvPr>
          <p:cNvPicPr>
            <a:picLocks noChangeAspect="1"/>
          </p:cNvPicPr>
          <p:nvPr/>
        </p:nvPicPr>
        <p:blipFill>
          <a:blip r:embed="rId9"/>
          <a:stretch>
            <a:fillRect/>
          </a:stretch>
        </p:blipFill>
        <p:spPr>
          <a:xfrm>
            <a:off x="6680264" y="1069536"/>
            <a:ext cx="3914661" cy="5535380"/>
          </a:xfrm>
          <a:prstGeom prst="rect">
            <a:avLst/>
          </a:prstGeom>
        </p:spPr>
      </p:pic>
      <p:sp>
        <p:nvSpPr>
          <p:cNvPr id="12" name="矩形 11">
            <a:extLst>
              <a:ext uri="{FF2B5EF4-FFF2-40B4-BE49-F238E27FC236}">
                <a16:creationId xmlns:a16="http://schemas.microsoft.com/office/drawing/2014/main" id="{1BEC09AC-2413-45BF-932C-8B648FBF67E8}"/>
              </a:ext>
            </a:extLst>
          </p:cNvPr>
          <p:cNvSpPr/>
          <p:nvPr/>
        </p:nvSpPr>
        <p:spPr bwMode="auto">
          <a:xfrm>
            <a:off x="228044" y="625183"/>
            <a:ext cx="883001" cy="404969"/>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水模体各指标</a:t>
            </a:r>
          </a:p>
        </p:txBody>
      </p:sp>
      <p:sp>
        <p:nvSpPr>
          <p:cNvPr id="13" name="矩形 12">
            <a:extLst>
              <a:ext uri="{FF2B5EF4-FFF2-40B4-BE49-F238E27FC236}">
                <a16:creationId xmlns:a16="http://schemas.microsoft.com/office/drawing/2014/main" id="{98046DF1-2DF7-4214-9885-90EBFE9A774A}"/>
              </a:ext>
            </a:extLst>
          </p:cNvPr>
          <p:cNvSpPr/>
          <p:nvPr/>
        </p:nvSpPr>
        <p:spPr bwMode="auto">
          <a:xfrm>
            <a:off x="217774" y="1691077"/>
            <a:ext cx="883001" cy="404970"/>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层厚</a:t>
            </a:r>
            <a:endParaRPr lang="zh-CN" altLang="en-US" b="1" dirty="0">
              <a:solidFill>
                <a:schemeClr val="dk1"/>
              </a:solidFill>
            </a:endParaRPr>
          </a:p>
        </p:txBody>
      </p:sp>
      <p:sp>
        <p:nvSpPr>
          <p:cNvPr id="14" name="矩形 13">
            <a:extLst>
              <a:ext uri="{FF2B5EF4-FFF2-40B4-BE49-F238E27FC236}">
                <a16:creationId xmlns:a16="http://schemas.microsoft.com/office/drawing/2014/main" id="{22B351E3-F7E9-4CB5-B4B2-965F58680EF6}"/>
              </a:ext>
            </a:extLst>
          </p:cNvPr>
          <p:cNvSpPr/>
          <p:nvPr/>
        </p:nvSpPr>
        <p:spPr bwMode="auto">
          <a:xfrm>
            <a:off x="217774" y="2886540"/>
            <a:ext cx="1502871" cy="404970"/>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材料柱</a:t>
            </a:r>
            <a:r>
              <a:rPr lang="en-US" altLang="zh-CN" b="1" dirty="0"/>
              <a:t>CT</a:t>
            </a:r>
            <a:r>
              <a:rPr lang="zh-CN" altLang="en-US" b="1" dirty="0"/>
              <a:t>值</a:t>
            </a:r>
            <a:endParaRPr lang="zh-CN" altLang="en-US" b="1" dirty="0">
              <a:solidFill>
                <a:schemeClr val="dk1"/>
              </a:solidFill>
            </a:endParaRPr>
          </a:p>
        </p:txBody>
      </p:sp>
      <p:sp>
        <p:nvSpPr>
          <p:cNvPr id="15" name="矩形 14">
            <a:extLst>
              <a:ext uri="{FF2B5EF4-FFF2-40B4-BE49-F238E27FC236}">
                <a16:creationId xmlns:a16="http://schemas.microsoft.com/office/drawing/2014/main" id="{053028FE-3369-4728-AFFC-F85B6EF837AF}"/>
              </a:ext>
            </a:extLst>
          </p:cNvPr>
          <p:cNvSpPr/>
          <p:nvPr/>
        </p:nvSpPr>
        <p:spPr bwMode="auto">
          <a:xfrm>
            <a:off x="217774" y="4363918"/>
            <a:ext cx="1187801" cy="404970"/>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高对比分辨力</a:t>
            </a:r>
            <a:endParaRPr lang="zh-CN" altLang="en-US" b="1" dirty="0">
              <a:solidFill>
                <a:schemeClr val="dk1"/>
              </a:solidFill>
            </a:endParaRPr>
          </a:p>
        </p:txBody>
      </p:sp>
      <p:sp>
        <p:nvSpPr>
          <p:cNvPr id="16" name="矩形 15">
            <a:extLst>
              <a:ext uri="{FF2B5EF4-FFF2-40B4-BE49-F238E27FC236}">
                <a16:creationId xmlns:a16="http://schemas.microsoft.com/office/drawing/2014/main" id="{8090761F-44AD-437F-BA0E-AC9CFAA25621}"/>
              </a:ext>
            </a:extLst>
          </p:cNvPr>
          <p:cNvSpPr/>
          <p:nvPr/>
        </p:nvSpPr>
        <p:spPr bwMode="auto">
          <a:xfrm>
            <a:off x="6569851" y="519214"/>
            <a:ext cx="1187801" cy="404970"/>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t>生成报告</a:t>
            </a:r>
            <a:endParaRPr lang="zh-CN" altLang="en-US" b="1" dirty="0">
              <a:solidFill>
                <a:schemeClr val="dk1"/>
              </a:solidFill>
            </a:endParaRPr>
          </a:p>
        </p:txBody>
      </p:sp>
      <p:sp>
        <p:nvSpPr>
          <p:cNvPr id="17" name="矩形 16">
            <a:extLst>
              <a:ext uri="{FF2B5EF4-FFF2-40B4-BE49-F238E27FC236}">
                <a16:creationId xmlns:a16="http://schemas.microsoft.com/office/drawing/2014/main" id="{3A3C2D4E-6D54-4800-B164-F57E2034518E}"/>
              </a:ext>
            </a:extLst>
          </p:cNvPr>
          <p:cNvSpPr/>
          <p:nvPr/>
        </p:nvSpPr>
        <p:spPr bwMode="auto">
          <a:xfrm>
            <a:off x="2422499" y="5985395"/>
            <a:ext cx="4076624" cy="804183"/>
          </a:xfrm>
          <a:prstGeom prst="rect">
            <a:avLst/>
          </a:prstGeom>
          <a:solidFill>
            <a:schemeClr val="bg1">
              <a:lumMod val="50000"/>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Arial" panose="020B0604020202020204" pitchFamily="34" charset="0"/>
              <a:buChar char="•"/>
            </a:pPr>
            <a:r>
              <a:rPr lang="zh-CN" altLang="en-US" b="1" dirty="0">
                <a:solidFill>
                  <a:schemeClr val="dk1"/>
                </a:solidFill>
              </a:rPr>
              <a:t>按需完成各指标统计 </a:t>
            </a:r>
            <a:r>
              <a:rPr lang="zh-CN" altLang="en-US" b="1" dirty="0">
                <a:solidFill>
                  <a:srgbClr val="FF0000"/>
                </a:solidFill>
              </a:rPr>
              <a:t>√</a:t>
            </a:r>
            <a:endParaRPr lang="en-US" altLang="zh-CN" b="1" dirty="0">
              <a:solidFill>
                <a:srgbClr val="FF0000"/>
              </a:solidFill>
            </a:endParaRPr>
          </a:p>
          <a:p>
            <a:pPr marL="285750" indent="-285750" algn="ctr">
              <a:buFont typeface="Arial" panose="020B0604020202020204" pitchFamily="34" charset="0"/>
              <a:buChar char="•"/>
            </a:pPr>
            <a:r>
              <a:rPr lang="zh-CN" altLang="en-US" b="1" dirty="0"/>
              <a:t>可仅统计当前界面结果 </a:t>
            </a:r>
            <a:r>
              <a:rPr lang="zh-CN" altLang="en-US" b="1" dirty="0">
                <a:solidFill>
                  <a:srgbClr val="FF0000"/>
                </a:solidFill>
              </a:rPr>
              <a:t>√</a:t>
            </a:r>
          </a:p>
        </p:txBody>
      </p:sp>
    </p:spTree>
    <p:extLst>
      <p:ext uri="{BB962C8B-B14F-4D97-AF65-F5344CB8AC3E}">
        <p14:creationId xmlns:p14="http://schemas.microsoft.com/office/powerpoint/2010/main" val="78054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 y="0"/>
            <a:ext cx="12180722" cy="6858000"/>
          </a:xfrm>
          <a:prstGeom prst="rect">
            <a:avLst/>
          </a:prstGeom>
        </p:spPr>
      </p:pic>
      <p:sp>
        <p:nvSpPr>
          <p:cNvPr id="4" name="文本框 3"/>
          <p:cNvSpPr txBox="1"/>
          <p:nvPr/>
        </p:nvSpPr>
        <p:spPr>
          <a:xfrm>
            <a:off x="2721000" y="1539000"/>
            <a:ext cx="899999"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rPr>
              <a:t>05</a:t>
            </a:r>
            <a:endParaRPr kumimoji="0" lang="zh-CN" altLang="en-US"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endParaRPr>
          </a:p>
        </p:txBody>
      </p:sp>
      <p:sp>
        <p:nvSpPr>
          <p:cNvPr id="5" name="文本框 4"/>
          <p:cNvSpPr txBox="1"/>
          <p:nvPr/>
        </p:nvSpPr>
        <p:spPr>
          <a:xfrm>
            <a:off x="2136000" y="2439000"/>
            <a:ext cx="5400000"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lang="zh-CN" altLang="en-US" sz="3600" b="1" dirty="0">
                <a:solidFill>
                  <a:srgbClr val="000000">
                    <a:lumMod val="75000"/>
                    <a:lumOff val="25000"/>
                  </a:srgbClr>
                </a:solidFill>
                <a:latin typeface="Arial"/>
                <a:ea typeface="微软雅黑"/>
              </a:rPr>
              <a:t>安装说明</a:t>
            </a:r>
            <a:endParaRPr kumimoji="0" lang="zh-CN" altLang="en-US" sz="36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Tree>
    <p:extLst>
      <p:ext uri="{BB962C8B-B14F-4D97-AF65-F5344CB8AC3E}">
        <p14:creationId xmlns:p14="http://schemas.microsoft.com/office/powerpoint/2010/main" val="2841903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安装说明</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2"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24" name="图片 23">
            <a:extLst>
              <a:ext uri="{FF2B5EF4-FFF2-40B4-BE49-F238E27FC236}">
                <a16:creationId xmlns:a16="http://schemas.microsoft.com/office/drawing/2014/main" id="{44D77E75-0748-4876-BAF5-29BC65AEEB81}"/>
              </a:ext>
            </a:extLst>
          </p:cNvPr>
          <p:cNvPicPr>
            <a:picLocks noChangeAspect="1"/>
          </p:cNvPicPr>
          <p:nvPr/>
        </p:nvPicPr>
        <p:blipFill>
          <a:blip r:embed="rId4"/>
          <a:stretch>
            <a:fillRect/>
          </a:stretch>
        </p:blipFill>
        <p:spPr>
          <a:xfrm>
            <a:off x="2990927" y="915257"/>
            <a:ext cx="5638800" cy="247650"/>
          </a:xfrm>
          <a:prstGeom prst="rect">
            <a:avLst/>
          </a:prstGeom>
        </p:spPr>
      </p:pic>
      <p:pic>
        <p:nvPicPr>
          <p:cNvPr id="3" name="图片 2">
            <a:extLst>
              <a:ext uri="{FF2B5EF4-FFF2-40B4-BE49-F238E27FC236}">
                <a16:creationId xmlns:a16="http://schemas.microsoft.com/office/drawing/2014/main" id="{12122C9C-2713-4D49-A51E-6415A1ED11C8}"/>
              </a:ext>
            </a:extLst>
          </p:cNvPr>
          <p:cNvPicPr>
            <a:picLocks noChangeAspect="1"/>
          </p:cNvPicPr>
          <p:nvPr/>
        </p:nvPicPr>
        <p:blipFill rotWithShape="1">
          <a:blip r:embed="rId5"/>
          <a:srcRect t="727" r="1000" b="1435"/>
          <a:stretch/>
        </p:blipFill>
        <p:spPr>
          <a:xfrm>
            <a:off x="2990927" y="1374770"/>
            <a:ext cx="3529581" cy="2446421"/>
          </a:xfrm>
          <a:prstGeom prst="rect">
            <a:avLst/>
          </a:prstGeom>
        </p:spPr>
      </p:pic>
      <p:pic>
        <p:nvPicPr>
          <p:cNvPr id="10" name="图片 9">
            <a:extLst>
              <a:ext uri="{FF2B5EF4-FFF2-40B4-BE49-F238E27FC236}">
                <a16:creationId xmlns:a16="http://schemas.microsoft.com/office/drawing/2014/main" id="{B11CD396-D588-467D-A779-96208115CF5A}"/>
              </a:ext>
            </a:extLst>
          </p:cNvPr>
          <p:cNvPicPr>
            <a:picLocks noChangeAspect="1"/>
          </p:cNvPicPr>
          <p:nvPr/>
        </p:nvPicPr>
        <p:blipFill>
          <a:blip r:embed="rId6"/>
          <a:stretch>
            <a:fillRect/>
          </a:stretch>
        </p:blipFill>
        <p:spPr>
          <a:xfrm>
            <a:off x="2990927" y="4095257"/>
            <a:ext cx="3529581" cy="2452991"/>
          </a:xfrm>
          <a:prstGeom prst="rect">
            <a:avLst/>
          </a:prstGeom>
        </p:spPr>
      </p:pic>
      <p:pic>
        <p:nvPicPr>
          <p:cNvPr id="11" name="图片 10">
            <a:extLst>
              <a:ext uri="{FF2B5EF4-FFF2-40B4-BE49-F238E27FC236}">
                <a16:creationId xmlns:a16="http://schemas.microsoft.com/office/drawing/2014/main" id="{A8996D1C-35B7-4CED-AEE6-9B862BA02D69}"/>
              </a:ext>
            </a:extLst>
          </p:cNvPr>
          <p:cNvPicPr>
            <a:picLocks noChangeAspect="1"/>
          </p:cNvPicPr>
          <p:nvPr/>
        </p:nvPicPr>
        <p:blipFill>
          <a:blip r:embed="rId7"/>
          <a:stretch>
            <a:fillRect/>
          </a:stretch>
        </p:blipFill>
        <p:spPr>
          <a:xfrm>
            <a:off x="7609485" y="1704328"/>
            <a:ext cx="666750" cy="828675"/>
          </a:xfrm>
          <a:prstGeom prst="rect">
            <a:avLst/>
          </a:prstGeom>
        </p:spPr>
      </p:pic>
      <p:graphicFrame>
        <p:nvGraphicFramePr>
          <p:cNvPr id="16" name="表格 16">
            <a:extLst>
              <a:ext uri="{FF2B5EF4-FFF2-40B4-BE49-F238E27FC236}">
                <a16:creationId xmlns:a16="http://schemas.microsoft.com/office/drawing/2014/main" id="{02D16D12-AEA4-40FD-975B-E7EC67567B0A}"/>
              </a:ext>
            </a:extLst>
          </p:cNvPr>
          <p:cNvGraphicFramePr>
            <a:graphicFrameLocks noGrp="1"/>
          </p:cNvGraphicFramePr>
          <p:nvPr>
            <p:extLst>
              <p:ext uri="{D42A27DB-BD31-4B8C-83A1-F6EECF244321}">
                <p14:modId xmlns:p14="http://schemas.microsoft.com/office/powerpoint/2010/main" val="2294697133"/>
              </p:ext>
            </p:extLst>
          </p:nvPr>
        </p:nvGraphicFramePr>
        <p:xfrm>
          <a:off x="499623" y="1157054"/>
          <a:ext cx="1339010" cy="5515825"/>
        </p:xfrm>
        <a:graphic>
          <a:graphicData uri="http://schemas.openxmlformats.org/drawingml/2006/table">
            <a:tbl>
              <a:tblPr firstRow="1" bandRow="1">
                <a:tableStyleId>{5C22544A-7EE6-4342-B048-85BDC9FD1C3A}</a:tableStyleId>
              </a:tblPr>
              <a:tblGrid>
                <a:gridCol w="1339010">
                  <a:extLst>
                    <a:ext uri="{9D8B030D-6E8A-4147-A177-3AD203B41FA5}">
                      <a16:colId xmlns:a16="http://schemas.microsoft.com/office/drawing/2014/main" val="1670868497"/>
                    </a:ext>
                  </a:extLst>
                </a:gridCol>
              </a:tblGrid>
              <a:tr h="871517">
                <a:tc>
                  <a:txBody>
                    <a:bodyPr/>
                    <a:lstStyle/>
                    <a:p>
                      <a:pPr algn="ctr"/>
                      <a:r>
                        <a:rPr lang="zh-CN" altLang="en-US" sz="1400" dirty="0">
                          <a:latin typeface="宋体" panose="02010600030101010101" pitchFamily="2" charset="-122"/>
                          <a:ea typeface="宋体" panose="02010600030101010101" pitchFamily="2" charset="-122"/>
                        </a:rPr>
                        <a:t>步骤</a:t>
                      </a:r>
                    </a:p>
                  </a:txBody>
                  <a:tcPr/>
                </a:tc>
                <a:extLst>
                  <a:ext uri="{0D108BD9-81ED-4DB2-BD59-A6C34878D82A}">
                    <a16:rowId xmlns:a16="http://schemas.microsoft.com/office/drawing/2014/main" val="2527980240"/>
                  </a:ext>
                </a:extLst>
              </a:tr>
              <a:tr h="871517">
                <a:tc>
                  <a:txBody>
                    <a:bodyPr/>
                    <a:lstStyle/>
                    <a:p>
                      <a:pPr algn="ct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、双击安装包。</a:t>
                      </a:r>
                    </a:p>
                  </a:txBody>
                  <a:tcPr/>
                </a:tc>
                <a:extLst>
                  <a:ext uri="{0D108BD9-81ED-4DB2-BD59-A6C34878D82A}">
                    <a16:rowId xmlns:a16="http://schemas.microsoft.com/office/drawing/2014/main" val="2746997041"/>
                  </a:ext>
                </a:extLst>
              </a:tr>
              <a:tr h="1071618">
                <a:tc>
                  <a:txBody>
                    <a:bodyPr/>
                    <a:lstStyle/>
                    <a:p>
                      <a:pPr algn="ctr"/>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、跳出自解压程序，选择安装路径（此处为默认路径），点击“安装”。</a:t>
                      </a:r>
                    </a:p>
                  </a:txBody>
                  <a:tcPr/>
                </a:tc>
                <a:extLst>
                  <a:ext uri="{0D108BD9-81ED-4DB2-BD59-A6C34878D82A}">
                    <a16:rowId xmlns:a16="http://schemas.microsoft.com/office/drawing/2014/main" val="383375825"/>
                  </a:ext>
                </a:extLst>
              </a:tr>
              <a:tr h="871517">
                <a:tc>
                  <a:txBody>
                    <a:bodyPr/>
                    <a:lstStyle/>
                    <a:p>
                      <a:pPr algn="ct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、自动安装。</a:t>
                      </a:r>
                    </a:p>
                  </a:txBody>
                  <a:tcPr/>
                </a:tc>
                <a:extLst>
                  <a:ext uri="{0D108BD9-81ED-4DB2-BD59-A6C34878D82A}">
                    <a16:rowId xmlns:a16="http://schemas.microsoft.com/office/drawing/2014/main" val="1109373438"/>
                  </a:ext>
                </a:extLst>
              </a:tr>
              <a:tr h="871517">
                <a:tc>
                  <a:txBody>
                    <a:bodyPr/>
                    <a:lstStyle/>
                    <a:p>
                      <a:pPr algn="ctr"/>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、桌面出现快捷方式，双击并打开。</a:t>
                      </a:r>
                      <a:endParaRPr lang="en-US" altLang="zh-CN" sz="1400" dirty="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3164129858"/>
                  </a:ext>
                </a:extLst>
              </a:tr>
              <a:tr h="871517">
                <a:tc>
                  <a:txBody>
                    <a:bodyPr/>
                    <a:lstStyle/>
                    <a:p>
                      <a:pPr algn="ctr"/>
                      <a:r>
                        <a:rPr lang="en-US" altLang="zh-CN" sz="1400" dirty="0">
                          <a:latin typeface="宋体" panose="02010600030101010101" pitchFamily="2" charset="-122"/>
                          <a:ea typeface="宋体" panose="02010600030101010101" pitchFamily="2" charset="-122"/>
                        </a:rPr>
                        <a:t>5</a:t>
                      </a:r>
                      <a:r>
                        <a:rPr lang="zh-CN" altLang="en-US" sz="1400" dirty="0">
                          <a:latin typeface="宋体" panose="02010600030101010101" pitchFamily="2" charset="-122"/>
                          <a:ea typeface="宋体" panose="02010600030101010101" pitchFamily="2" charset="-122"/>
                        </a:rPr>
                        <a:t>、填写注册码，进入系统。</a:t>
                      </a:r>
                    </a:p>
                  </a:txBody>
                  <a:tcPr/>
                </a:tc>
                <a:extLst>
                  <a:ext uri="{0D108BD9-81ED-4DB2-BD59-A6C34878D82A}">
                    <a16:rowId xmlns:a16="http://schemas.microsoft.com/office/drawing/2014/main" val="1511502116"/>
                  </a:ext>
                </a:extLst>
              </a:tr>
            </a:tbl>
          </a:graphicData>
        </a:graphic>
      </p:graphicFrame>
      <p:cxnSp>
        <p:nvCxnSpPr>
          <p:cNvPr id="27" name="连接符: 肘形 26">
            <a:extLst>
              <a:ext uri="{FF2B5EF4-FFF2-40B4-BE49-F238E27FC236}">
                <a16:creationId xmlns:a16="http://schemas.microsoft.com/office/drawing/2014/main" id="{6FE4F7F0-14A2-4034-B719-FAF83F226B9A}"/>
              </a:ext>
            </a:extLst>
          </p:cNvPr>
          <p:cNvCxnSpPr>
            <a:cxnSpLocks/>
            <a:endCxn id="24" idx="1"/>
          </p:cNvCxnSpPr>
          <p:nvPr/>
        </p:nvCxnSpPr>
        <p:spPr>
          <a:xfrm rot="5400000" flipH="1" flipV="1">
            <a:off x="1771656" y="1150304"/>
            <a:ext cx="1330492" cy="1108049"/>
          </a:xfrm>
          <a:prstGeom prst="bentConnector2">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4799CA21-77A4-495E-B00D-642563B1DD48}"/>
              </a:ext>
            </a:extLst>
          </p:cNvPr>
          <p:cNvCxnSpPr/>
          <p:nvPr/>
        </p:nvCxnSpPr>
        <p:spPr>
          <a:xfrm flipV="1">
            <a:off x="1838633" y="2792361"/>
            <a:ext cx="1152294" cy="707923"/>
          </a:xfrm>
          <a:prstGeom prst="bentConnector3">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7D66D88A-E5FF-45DE-BD89-20416405C4D0}"/>
              </a:ext>
            </a:extLst>
          </p:cNvPr>
          <p:cNvCxnSpPr/>
          <p:nvPr/>
        </p:nvCxnSpPr>
        <p:spPr>
          <a:xfrm>
            <a:off x="1838633" y="4483510"/>
            <a:ext cx="1152294" cy="1042219"/>
          </a:xfrm>
          <a:prstGeom prst="bentConnector3">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DD8B2E57-12AC-48AD-8E14-D009A5F40380}"/>
              </a:ext>
            </a:extLst>
          </p:cNvPr>
          <p:cNvCxnSpPr>
            <a:cxnSpLocks/>
            <a:endCxn id="11" idx="1"/>
          </p:cNvCxnSpPr>
          <p:nvPr/>
        </p:nvCxnSpPr>
        <p:spPr>
          <a:xfrm flipV="1">
            <a:off x="1769806" y="2118666"/>
            <a:ext cx="5839679" cy="3572450"/>
          </a:xfrm>
          <a:prstGeom prst="bentConnector3">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B13BFF92-6A84-412F-AB8E-20F39160EFD1}"/>
              </a:ext>
            </a:extLst>
          </p:cNvPr>
          <p:cNvPicPr>
            <a:picLocks noChangeAspect="1"/>
          </p:cNvPicPr>
          <p:nvPr/>
        </p:nvPicPr>
        <p:blipFill>
          <a:blip r:embed="rId8"/>
          <a:stretch>
            <a:fillRect/>
          </a:stretch>
        </p:blipFill>
        <p:spPr>
          <a:xfrm>
            <a:off x="6927394" y="4457276"/>
            <a:ext cx="3829050" cy="1952625"/>
          </a:xfrm>
          <a:prstGeom prst="rect">
            <a:avLst/>
          </a:prstGeom>
        </p:spPr>
      </p:pic>
      <p:cxnSp>
        <p:nvCxnSpPr>
          <p:cNvPr id="38" name="连接符: 肘形 37">
            <a:extLst>
              <a:ext uri="{FF2B5EF4-FFF2-40B4-BE49-F238E27FC236}">
                <a16:creationId xmlns:a16="http://schemas.microsoft.com/office/drawing/2014/main" id="{2AFCCE68-1C90-4D38-8FE2-200CE005BB18}"/>
              </a:ext>
            </a:extLst>
          </p:cNvPr>
          <p:cNvCxnSpPr/>
          <p:nvPr/>
        </p:nvCxnSpPr>
        <p:spPr>
          <a:xfrm>
            <a:off x="1769806" y="6409901"/>
            <a:ext cx="6400800" cy="12700"/>
          </a:xfrm>
          <a:prstGeom prst="bentConnector3">
            <a:avLst/>
          </a:prstGeom>
          <a:ln w="3175"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61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397" y="-15029"/>
            <a:ext cx="2066314" cy="6888056"/>
          </a:xfrm>
          <a:prstGeom prst="rect">
            <a:avLst/>
          </a:prstGeom>
          <a:solidFill>
            <a:schemeClr val="accent1">
              <a:lumMod val="20000"/>
              <a:lumOff val="80000"/>
            </a:schemeClr>
          </a:solidFill>
          <a:ln>
            <a:noFill/>
          </a:ln>
          <a:effectLst>
            <a:outerShdw dist="127000" algn="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9" name="矩形 38"/>
          <p:cNvSpPr/>
          <p:nvPr/>
        </p:nvSpPr>
        <p:spPr bwMode="auto">
          <a:xfrm>
            <a:off x="5204479" y="1928891"/>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2400" b="1" dirty="0">
                <a:solidFill>
                  <a:srgbClr val="000000"/>
                </a:solidFill>
                <a:latin typeface="宋体" panose="02010600030101010101" pitchFamily="2" charset="-122"/>
                <a:ea typeface="宋体" panose="02010600030101010101" pitchFamily="2" charset="-122"/>
              </a:rPr>
              <a:t>软件简介</a:t>
            </a:r>
            <a:endParaRPr kumimoji="0" lang="en-US" altLang="zh-CN" sz="2400" b="1" i="0" u="none" strike="noStrike" kern="1200" cap="none" spc="0" normalizeH="0" baseline="0" noProof="0" dirty="0">
              <a:ln>
                <a:noFill/>
              </a:ln>
              <a:solidFill>
                <a:srgbClr val="000000"/>
              </a:solidFill>
              <a:uLnTx/>
              <a:uFillTx/>
              <a:latin typeface="宋体" panose="02010600030101010101" pitchFamily="2" charset="-122"/>
              <a:ea typeface="宋体" panose="02010600030101010101" pitchFamily="2" charset="-122"/>
            </a:endParaRPr>
          </a:p>
        </p:txBody>
      </p:sp>
      <p:sp>
        <p:nvSpPr>
          <p:cNvPr id="40" name="矩形 39"/>
          <p:cNvSpPr/>
          <p:nvPr/>
        </p:nvSpPr>
        <p:spPr bwMode="auto">
          <a:xfrm>
            <a:off x="3629479" y="1928891"/>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Part 01</a:t>
            </a:r>
          </a:p>
        </p:txBody>
      </p:sp>
      <p:cxnSp>
        <p:nvCxnSpPr>
          <p:cNvPr id="42" name="直接连接符 41"/>
          <p:cNvCxnSpPr/>
          <p:nvPr/>
        </p:nvCxnSpPr>
        <p:spPr>
          <a:xfrm>
            <a:off x="3809479" y="2603891"/>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3" name="矩形 42"/>
          <p:cNvSpPr/>
          <p:nvPr/>
        </p:nvSpPr>
        <p:spPr bwMode="auto">
          <a:xfrm>
            <a:off x="5204479" y="2790586"/>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2400" b="1" dirty="0">
                <a:solidFill>
                  <a:srgbClr val="000000"/>
                </a:solidFill>
                <a:latin typeface="宋体" panose="02010600030101010101" pitchFamily="2" charset="-122"/>
                <a:ea typeface="宋体" panose="02010600030101010101" pitchFamily="2" charset="-122"/>
              </a:rPr>
              <a:t>界面各窗口及功能区介绍</a:t>
            </a:r>
            <a:endParaRPr kumimoji="0" lang="en-US" altLang="zh-CN" sz="2400" b="1" i="0" u="none" strike="noStrike" kern="1200" cap="none" spc="0" normalizeH="0" baseline="0" noProof="0" dirty="0">
              <a:ln>
                <a:noFill/>
              </a:ln>
              <a:solidFill>
                <a:srgbClr val="000000"/>
              </a:solidFill>
              <a:uLnTx/>
              <a:uFillTx/>
              <a:latin typeface="宋体" panose="02010600030101010101" pitchFamily="2" charset="-122"/>
              <a:ea typeface="宋体" panose="02010600030101010101" pitchFamily="2" charset="-122"/>
            </a:endParaRPr>
          </a:p>
        </p:txBody>
      </p:sp>
      <p:sp>
        <p:nvSpPr>
          <p:cNvPr id="44" name="矩形 43"/>
          <p:cNvSpPr/>
          <p:nvPr/>
        </p:nvSpPr>
        <p:spPr bwMode="auto">
          <a:xfrm>
            <a:off x="3629479" y="2790586"/>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Part 02</a:t>
            </a:r>
          </a:p>
        </p:txBody>
      </p:sp>
      <p:cxnSp>
        <p:nvCxnSpPr>
          <p:cNvPr id="45" name="直接连接符 44"/>
          <p:cNvCxnSpPr/>
          <p:nvPr/>
        </p:nvCxnSpPr>
        <p:spPr>
          <a:xfrm>
            <a:off x="3809479" y="3465586"/>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bwMode="auto">
          <a:xfrm>
            <a:off x="5204479" y="3652281"/>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uLnTx/>
                <a:uFillTx/>
                <a:latin typeface="宋体" panose="02010600030101010101" pitchFamily="2" charset="-122"/>
                <a:ea typeface="宋体" panose="02010600030101010101" pitchFamily="2" charset="-122"/>
              </a:rPr>
              <a:t>系统开发</a:t>
            </a:r>
            <a:endParaRPr kumimoji="0" lang="en-US" altLang="zh-CN" sz="2400" b="1" i="0" u="none" strike="noStrike" kern="1200" cap="none" spc="0" normalizeH="0" baseline="0" noProof="0" dirty="0">
              <a:ln>
                <a:noFill/>
              </a:ln>
              <a:solidFill>
                <a:srgbClr val="000000"/>
              </a:solidFill>
              <a:uLnTx/>
              <a:uFillTx/>
              <a:latin typeface="宋体" panose="02010600030101010101" pitchFamily="2" charset="-122"/>
              <a:ea typeface="宋体" panose="02010600030101010101" pitchFamily="2" charset="-122"/>
            </a:endParaRPr>
          </a:p>
        </p:txBody>
      </p:sp>
      <p:sp>
        <p:nvSpPr>
          <p:cNvPr id="47" name="矩形 46"/>
          <p:cNvSpPr/>
          <p:nvPr/>
        </p:nvSpPr>
        <p:spPr bwMode="auto">
          <a:xfrm>
            <a:off x="3629479" y="3652281"/>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Part 03</a:t>
            </a:r>
          </a:p>
        </p:txBody>
      </p:sp>
      <p:cxnSp>
        <p:nvCxnSpPr>
          <p:cNvPr id="48" name="直接连接符 47"/>
          <p:cNvCxnSpPr/>
          <p:nvPr/>
        </p:nvCxnSpPr>
        <p:spPr>
          <a:xfrm>
            <a:off x="3809479" y="4327281"/>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9" name="矩形 48"/>
          <p:cNvSpPr/>
          <p:nvPr/>
        </p:nvSpPr>
        <p:spPr bwMode="auto">
          <a:xfrm>
            <a:off x="5204479" y="4513976"/>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2400" b="1" dirty="0">
                <a:solidFill>
                  <a:srgbClr val="000000"/>
                </a:solidFill>
                <a:latin typeface="宋体" panose="02010600030101010101" pitchFamily="2" charset="-122"/>
                <a:ea typeface="宋体" panose="02010600030101010101" pitchFamily="2" charset="-122"/>
              </a:rPr>
              <a:t>操作说明</a:t>
            </a:r>
            <a:endParaRPr kumimoji="0" lang="en-US" altLang="zh-CN" sz="2400" b="1" i="0" u="none" strike="noStrike" kern="1200" cap="none" spc="0" normalizeH="0" baseline="0" noProof="0" dirty="0">
              <a:ln>
                <a:noFill/>
              </a:ln>
              <a:solidFill>
                <a:srgbClr val="000000"/>
              </a:solidFill>
              <a:uLnTx/>
              <a:uFillTx/>
              <a:latin typeface="宋体" panose="02010600030101010101" pitchFamily="2" charset="-122"/>
              <a:ea typeface="宋体" panose="02010600030101010101" pitchFamily="2" charset="-122"/>
            </a:endParaRPr>
          </a:p>
        </p:txBody>
      </p:sp>
      <p:sp>
        <p:nvSpPr>
          <p:cNvPr id="50" name="矩形 49"/>
          <p:cNvSpPr/>
          <p:nvPr/>
        </p:nvSpPr>
        <p:spPr bwMode="auto">
          <a:xfrm>
            <a:off x="3629479" y="4513976"/>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Part 04</a:t>
            </a:r>
          </a:p>
        </p:txBody>
      </p:sp>
      <p:cxnSp>
        <p:nvCxnSpPr>
          <p:cNvPr id="51" name="直接连接符 50"/>
          <p:cNvCxnSpPr/>
          <p:nvPr/>
        </p:nvCxnSpPr>
        <p:spPr>
          <a:xfrm>
            <a:off x="3809479" y="5188976"/>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6397" y="3146244"/>
            <a:ext cx="2226699" cy="565511"/>
          </a:xfrm>
          <a:prstGeom prst="rect">
            <a:avLst/>
          </a:prstGeom>
          <a:noFill/>
        </p:spPr>
        <p:txBody>
          <a:bodyPr wrap="none" anchor="ctr">
            <a:normAutofit/>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CONTENTS</a:t>
            </a:r>
          </a:p>
        </p:txBody>
      </p:sp>
      <p:sp>
        <p:nvSpPr>
          <p:cNvPr id="16" name="矩形 15">
            <a:extLst>
              <a:ext uri="{FF2B5EF4-FFF2-40B4-BE49-F238E27FC236}">
                <a16:creationId xmlns:a16="http://schemas.microsoft.com/office/drawing/2014/main" id="{C2B1D37C-185B-4010-83C5-22FC811FBE96}"/>
              </a:ext>
            </a:extLst>
          </p:cNvPr>
          <p:cNvSpPr/>
          <p:nvPr/>
        </p:nvSpPr>
        <p:spPr bwMode="auto">
          <a:xfrm>
            <a:off x="5204479" y="5375671"/>
            <a:ext cx="3624488"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2400" b="1" dirty="0">
                <a:solidFill>
                  <a:srgbClr val="000000"/>
                </a:solidFill>
                <a:latin typeface="宋体" panose="02010600030101010101" pitchFamily="2" charset="-122"/>
                <a:ea typeface="宋体" panose="02010600030101010101" pitchFamily="2" charset="-122"/>
              </a:rPr>
              <a:t>安装说明</a:t>
            </a:r>
            <a:endParaRPr kumimoji="0" lang="en-US" altLang="zh-CN" sz="2400" b="1" i="0" u="none" strike="noStrike" kern="1200" cap="none" spc="0" normalizeH="0" baseline="0" noProof="0" dirty="0">
              <a:ln>
                <a:noFill/>
              </a:ln>
              <a:solidFill>
                <a:srgbClr val="000000"/>
              </a:solidFill>
              <a:uLnTx/>
              <a:uFillTx/>
              <a:latin typeface="宋体" panose="02010600030101010101" pitchFamily="2" charset="-122"/>
              <a:ea typeface="宋体" panose="02010600030101010101" pitchFamily="2" charset="-122"/>
            </a:endParaRPr>
          </a:p>
        </p:txBody>
      </p:sp>
      <p:sp>
        <p:nvSpPr>
          <p:cNvPr id="17" name="矩形 16">
            <a:extLst>
              <a:ext uri="{FF2B5EF4-FFF2-40B4-BE49-F238E27FC236}">
                <a16:creationId xmlns:a16="http://schemas.microsoft.com/office/drawing/2014/main" id="{4B5ED700-5FD0-4129-93EB-E6076BE46FDC}"/>
              </a:ext>
            </a:extLst>
          </p:cNvPr>
          <p:cNvSpPr/>
          <p:nvPr/>
        </p:nvSpPr>
        <p:spPr bwMode="auto">
          <a:xfrm>
            <a:off x="3629479" y="5375671"/>
            <a:ext cx="1575000" cy="48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Part 05</a:t>
            </a:r>
          </a:p>
        </p:txBody>
      </p:sp>
      <p:cxnSp>
        <p:nvCxnSpPr>
          <p:cNvPr id="18" name="直接连接符 17">
            <a:extLst>
              <a:ext uri="{FF2B5EF4-FFF2-40B4-BE49-F238E27FC236}">
                <a16:creationId xmlns:a16="http://schemas.microsoft.com/office/drawing/2014/main" id="{887D85A5-2387-4FA6-9F8F-6443A66B5CA4}"/>
              </a:ext>
            </a:extLst>
          </p:cNvPr>
          <p:cNvCxnSpPr/>
          <p:nvPr/>
        </p:nvCxnSpPr>
        <p:spPr>
          <a:xfrm>
            <a:off x="3809479" y="6050671"/>
            <a:ext cx="5019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4" name="文本框 3"/>
          <p:cNvSpPr txBox="1"/>
          <p:nvPr/>
        </p:nvSpPr>
        <p:spPr>
          <a:xfrm>
            <a:off x="2721000" y="1539000"/>
            <a:ext cx="899999"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endParaRPr kumimoji="0" lang="zh-CN" altLang="en-US"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endParaRPr>
          </a:p>
        </p:txBody>
      </p:sp>
      <p:sp>
        <p:nvSpPr>
          <p:cNvPr id="5" name="文本框 4"/>
          <p:cNvSpPr txBox="1"/>
          <p:nvPr/>
        </p:nvSpPr>
        <p:spPr>
          <a:xfrm>
            <a:off x="2343264" y="3059668"/>
            <a:ext cx="5400000"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THANKS!</a:t>
            </a:r>
            <a:endParaRPr kumimoji="0" lang="zh-CN" altLang="en-US" sz="72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endParaRPr>
          </a:p>
        </p:txBody>
      </p:sp>
    </p:spTree>
    <p:extLst>
      <p:ext uri="{BB962C8B-B14F-4D97-AF65-F5344CB8AC3E}">
        <p14:creationId xmlns:p14="http://schemas.microsoft.com/office/powerpoint/2010/main" val="97555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 y="0"/>
            <a:ext cx="12180722" cy="6858000"/>
          </a:xfrm>
          <a:prstGeom prst="rect">
            <a:avLst/>
          </a:prstGeom>
        </p:spPr>
      </p:pic>
      <p:sp>
        <p:nvSpPr>
          <p:cNvPr id="4" name="文本框 3"/>
          <p:cNvSpPr txBox="1"/>
          <p:nvPr/>
        </p:nvSpPr>
        <p:spPr>
          <a:xfrm>
            <a:off x="2721000" y="1539000"/>
            <a:ext cx="899999"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rPr>
              <a:t>01</a:t>
            </a:r>
            <a:endParaRPr kumimoji="0" lang="zh-CN" altLang="en-US"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endParaRPr>
          </a:p>
        </p:txBody>
      </p:sp>
      <p:sp>
        <p:nvSpPr>
          <p:cNvPr id="5" name="文本框 4"/>
          <p:cNvSpPr txBox="1"/>
          <p:nvPr/>
        </p:nvSpPr>
        <p:spPr>
          <a:xfrm>
            <a:off x="2136000" y="2439000"/>
            <a:ext cx="5400000"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lang="zh-CN" altLang="en-US" sz="3600" b="1" dirty="0">
                <a:solidFill>
                  <a:srgbClr val="000000">
                    <a:lumMod val="75000"/>
                    <a:lumOff val="25000"/>
                  </a:srgbClr>
                </a:solidFill>
                <a:latin typeface="Arial"/>
                <a:ea typeface="微软雅黑"/>
              </a:rPr>
              <a:t>软件</a:t>
            </a:r>
            <a:r>
              <a:rPr kumimoji="0" lang="zh-CN" altLang="en-US" sz="3600" b="1" i="0" u="none" strike="noStrike" kern="1200" cap="none" spc="0" normalizeH="0" baseline="0" noProof="0" dirty="0">
                <a:ln>
                  <a:noFill/>
                </a:ln>
                <a:solidFill>
                  <a:srgbClr val="000000">
                    <a:lumMod val="75000"/>
                    <a:lumOff val="25000"/>
                  </a:srgbClr>
                </a:solidFill>
                <a:effectLst/>
                <a:uLnTx/>
                <a:uFillTx/>
                <a:latin typeface="Arial"/>
                <a:ea typeface="微软雅黑"/>
                <a:cs typeface="+mn-cs"/>
              </a:rPr>
              <a:t>简介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349197" y="173514"/>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t>软件简介</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19" name="图片 18">
            <a:extLst>
              <a:ext uri="{FF2B5EF4-FFF2-40B4-BE49-F238E27FC236}">
                <a16:creationId xmlns:a16="http://schemas.microsoft.com/office/drawing/2014/main" id="{54BDEC44-E852-485B-A8A5-CFE200A29B84}"/>
              </a:ext>
            </a:extLst>
          </p:cNvPr>
          <p:cNvPicPr>
            <a:picLocks noChangeAspect="1"/>
          </p:cNvPicPr>
          <p:nvPr/>
        </p:nvPicPr>
        <p:blipFill>
          <a:blip r:embed="rId5"/>
          <a:stretch>
            <a:fillRect/>
          </a:stretch>
        </p:blipFill>
        <p:spPr>
          <a:xfrm>
            <a:off x="1485953" y="3481410"/>
            <a:ext cx="2631423" cy="2471943"/>
          </a:xfrm>
          <a:prstGeom prst="rect">
            <a:avLst/>
          </a:prstGeom>
        </p:spPr>
      </p:pic>
      <p:sp>
        <p:nvSpPr>
          <p:cNvPr id="24" name="圆角矩形 6">
            <a:extLst>
              <a:ext uri="{FF2B5EF4-FFF2-40B4-BE49-F238E27FC236}">
                <a16:creationId xmlns:a16="http://schemas.microsoft.com/office/drawing/2014/main" id="{0753A2A2-91E0-444D-9BD2-A4CE9A1D67E4}"/>
              </a:ext>
            </a:extLst>
          </p:cNvPr>
          <p:cNvSpPr/>
          <p:nvPr/>
        </p:nvSpPr>
        <p:spPr>
          <a:xfrm>
            <a:off x="2029692" y="1930139"/>
            <a:ext cx="1263698" cy="6906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宋体" panose="02010600030101010101" pitchFamily="2" charset="-122"/>
                <a:ea typeface="宋体" panose="02010600030101010101" pitchFamily="2" charset="-122"/>
              </a:rPr>
              <a:t>CT</a:t>
            </a:r>
            <a:r>
              <a:rPr lang="zh-CN" altLang="en-US" sz="2400" dirty="0">
                <a:solidFill>
                  <a:schemeClr val="tx1"/>
                </a:solidFill>
                <a:latin typeface="宋体" panose="02010600030101010101" pitchFamily="2" charset="-122"/>
                <a:ea typeface="宋体" panose="02010600030101010101" pitchFamily="2" charset="-122"/>
              </a:rPr>
              <a:t>模体</a:t>
            </a:r>
          </a:p>
        </p:txBody>
      </p:sp>
      <p:sp>
        <p:nvSpPr>
          <p:cNvPr id="25" name="右箭头 7">
            <a:extLst>
              <a:ext uri="{FF2B5EF4-FFF2-40B4-BE49-F238E27FC236}">
                <a16:creationId xmlns:a16="http://schemas.microsoft.com/office/drawing/2014/main" id="{076A42FB-E5F3-439C-B0F8-9CFA376C2EC9}"/>
              </a:ext>
            </a:extLst>
          </p:cNvPr>
          <p:cNvSpPr/>
          <p:nvPr/>
        </p:nvSpPr>
        <p:spPr>
          <a:xfrm>
            <a:off x="3276995" y="2096232"/>
            <a:ext cx="1682013" cy="243883"/>
          </a:xfrm>
          <a:prstGeom prst="righ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6" name="圆角矩形 8">
            <a:extLst>
              <a:ext uri="{FF2B5EF4-FFF2-40B4-BE49-F238E27FC236}">
                <a16:creationId xmlns:a16="http://schemas.microsoft.com/office/drawing/2014/main" id="{36CCAEBE-520F-4117-BC94-84DE2D9C610F}"/>
              </a:ext>
            </a:extLst>
          </p:cNvPr>
          <p:cNvSpPr/>
          <p:nvPr/>
        </p:nvSpPr>
        <p:spPr>
          <a:xfrm>
            <a:off x="4959008" y="1930140"/>
            <a:ext cx="1357986" cy="6906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宋体" panose="02010600030101010101" pitchFamily="2" charset="-122"/>
                <a:ea typeface="宋体" panose="02010600030101010101" pitchFamily="2" charset="-122"/>
              </a:rPr>
              <a:t>CT</a:t>
            </a:r>
            <a:r>
              <a:rPr lang="zh-CN" altLang="en-US" sz="2400" dirty="0">
                <a:solidFill>
                  <a:schemeClr val="tx1"/>
                </a:solidFill>
                <a:latin typeface="宋体" panose="02010600030101010101" pitchFamily="2" charset="-122"/>
                <a:ea typeface="宋体" panose="02010600030101010101" pitchFamily="2" charset="-122"/>
              </a:rPr>
              <a:t>设备</a:t>
            </a:r>
          </a:p>
        </p:txBody>
      </p:sp>
      <p:sp>
        <p:nvSpPr>
          <p:cNvPr id="27" name="右箭头 9">
            <a:extLst>
              <a:ext uri="{FF2B5EF4-FFF2-40B4-BE49-F238E27FC236}">
                <a16:creationId xmlns:a16="http://schemas.microsoft.com/office/drawing/2014/main" id="{F1555698-2E3F-434E-9B8F-1EAE77BA74A3}"/>
              </a:ext>
            </a:extLst>
          </p:cNvPr>
          <p:cNvSpPr/>
          <p:nvPr/>
        </p:nvSpPr>
        <p:spPr>
          <a:xfrm>
            <a:off x="6316994" y="2096232"/>
            <a:ext cx="1893827" cy="243883"/>
          </a:xfrm>
          <a:prstGeom prst="righ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latin typeface="宋体" panose="02010600030101010101" pitchFamily="2" charset="-122"/>
              <a:ea typeface="宋体" panose="02010600030101010101" pitchFamily="2" charset="-122"/>
            </a:endParaRPr>
          </a:p>
        </p:txBody>
      </p:sp>
      <p:sp>
        <p:nvSpPr>
          <p:cNvPr id="28" name="圆角矩形 10">
            <a:extLst>
              <a:ext uri="{FF2B5EF4-FFF2-40B4-BE49-F238E27FC236}">
                <a16:creationId xmlns:a16="http://schemas.microsoft.com/office/drawing/2014/main" id="{CC863868-B785-498B-97D6-5F83B2F4731F}"/>
              </a:ext>
            </a:extLst>
          </p:cNvPr>
          <p:cNvSpPr/>
          <p:nvPr/>
        </p:nvSpPr>
        <p:spPr>
          <a:xfrm>
            <a:off x="8210822" y="1930140"/>
            <a:ext cx="1477097" cy="6906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断层图像</a:t>
            </a:r>
          </a:p>
        </p:txBody>
      </p:sp>
      <p:sp>
        <p:nvSpPr>
          <p:cNvPr id="29" name="上箭头 11">
            <a:extLst>
              <a:ext uri="{FF2B5EF4-FFF2-40B4-BE49-F238E27FC236}">
                <a16:creationId xmlns:a16="http://schemas.microsoft.com/office/drawing/2014/main" id="{724AB00F-4112-4C5E-8B3D-A97B11061BEF}"/>
              </a:ext>
            </a:extLst>
          </p:cNvPr>
          <p:cNvSpPr/>
          <p:nvPr/>
        </p:nvSpPr>
        <p:spPr>
          <a:xfrm>
            <a:off x="2548404" y="2602479"/>
            <a:ext cx="226274" cy="8789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0" name="上箭头 12">
            <a:extLst>
              <a:ext uri="{FF2B5EF4-FFF2-40B4-BE49-F238E27FC236}">
                <a16:creationId xmlns:a16="http://schemas.microsoft.com/office/drawing/2014/main" id="{BD0CFDB4-0580-4E4B-886F-F85D7F9F0555}"/>
              </a:ext>
            </a:extLst>
          </p:cNvPr>
          <p:cNvSpPr/>
          <p:nvPr/>
        </p:nvSpPr>
        <p:spPr>
          <a:xfrm>
            <a:off x="8840906" y="2602479"/>
            <a:ext cx="226274" cy="8789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31" name="上箭头 14">
            <a:extLst>
              <a:ext uri="{FF2B5EF4-FFF2-40B4-BE49-F238E27FC236}">
                <a16:creationId xmlns:a16="http://schemas.microsoft.com/office/drawing/2014/main" id="{5F9BAC93-BA78-4D39-A957-B070A58C9839}"/>
              </a:ext>
            </a:extLst>
          </p:cNvPr>
          <p:cNvSpPr/>
          <p:nvPr/>
        </p:nvSpPr>
        <p:spPr>
          <a:xfrm>
            <a:off x="5524864" y="2620806"/>
            <a:ext cx="226274" cy="8789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32" name="图片 31">
            <a:extLst>
              <a:ext uri="{FF2B5EF4-FFF2-40B4-BE49-F238E27FC236}">
                <a16:creationId xmlns:a16="http://schemas.microsoft.com/office/drawing/2014/main" id="{8650ED63-9684-4759-9248-427E9EBF1D8D}"/>
              </a:ext>
            </a:extLst>
          </p:cNvPr>
          <p:cNvPicPr>
            <a:picLocks noChangeAspect="1"/>
          </p:cNvPicPr>
          <p:nvPr/>
        </p:nvPicPr>
        <p:blipFill rotWithShape="1">
          <a:blip r:embed="rId6"/>
          <a:srcRect b="12173"/>
          <a:stretch/>
        </p:blipFill>
        <p:spPr>
          <a:xfrm>
            <a:off x="4412758" y="3563398"/>
            <a:ext cx="2676760" cy="2414624"/>
          </a:xfrm>
          <a:prstGeom prst="rect">
            <a:avLst/>
          </a:prstGeom>
        </p:spPr>
      </p:pic>
      <p:pic>
        <p:nvPicPr>
          <p:cNvPr id="33" name="图片 32">
            <a:extLst>
              <a:ext uri="{FF2B5EF4-FFF2-40B4-BE49-F238E27FC236}">
                <a16:creationId xmlns:a16="http://schemas.microsoft.com/office/drawing/2014/main" id="{994B08D2-AB93-4932-A3A0-D9B4E2BB9CAA}"/>
              </a:ext>
            </a:extLst>
          </p:cNvPr>
          <p:cNvPicPr>
            <a:picLocks noChangeAspect="1"/>
          </p:cNvPicPr>
          <p:nvPr/>
        </p:nvPicPr>
        <p:blipFill rotWithShape="1">
          <a:blip r:embed="rId7"/>
          <a:srcRect l="9800" t="7442" r="6560" b="8493"/>
          <a:stretch/>
        </p:blipFill>
        <p:spPr>
          <a:xfrm>
            <a:off x="7884200" y="3563398"/>
            <a:ext cx="2360850" cy="2391509"/>
          </a:xfrm>
          <a:prstGeom prst="rect">
            <a:avLst/>
          </a:prstGeom>
        </p:spPr>
      </p:pic>
      <p:sp>
        <p:nvSpPr>
          <p:cNvPr id="34" name="矩形 33">
            <a:extLst>
              <a:ext uri="{FF2B5EF4-FFF2-40B4-BE49-F238E27FC236}">
                <a16:creationId xmlns:a16="http://schemas.microsoft.com/office/drawing/2014/main" id="{665E2FEF-F4B4-4FCF-8663-8C91B7CCBD62}"/>
              </a:ext>
            </a:extLst>
          </p:cNvPr>
          <p:cNvSpPr/>
          <p:nvPr/>
        </p:nvSpPr>
        <p:spPr>
          <a:xfrm>
            <a:off x="575053" y="820761"/>
            <a:ext cx="5827236" cy="1015663"/>
          </a:xfrm>
          <a:prstGeom prst="rect">
            <a:avLst/>
          </a:prstGeom>
          <a:ln>
            <a:solidFill>
              <a:schemeClr val="accent1">
                <a:lumMod val="75000"/>
              </a:schemeClr>
            </a:solidFill>
          </a:ln>
        </p:spPr>
        <p:txBody>
          <a:bodyPr wrap="none">
            <a:spAutoFit/>
          </a:bodyPr>
          <a:lstStyle/>
          <a:p>
            <a:r>
              <a:rPr lang="en-US" altLang="zh-CN" sz="2000" dirty="0">
                <a:latin typeface="宋体" panose="02010600030101010101" pitchFamily="2" charset="-122"/>
                <a:ea typeface="宋体" panose="02010600030101010101" pitchFamily="2" charset="-122"/>
              </a:rPr>
              <a:t>CT</a:t>
            </a:r>
            <a:r>
              <a:rPr lang="zh-CN" altLang="en-US" sz="2000" dirty="0">
                <a:latin typeface="宋体" panose="02010600030101010101" pitchFamily="2" charset="-122"/>
                <a:ea typeface="宋体" panose="02010600030101010101" pitchFamily="2" charset="-122"/>
              </a:rPr>
              <a:t>设备的质量→影响成像图片质量→影响疾病诊断</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需求：正确分析图像各项测量参数</a:t>
            </a:r>
          </a:p>
        </p:txBody>
      </p:sp>
    </p:spTree>
    <p:extLst>
      <p:ext uri="{BB962C8B-B14F-4D97-AF65-F5344CB8AC3E}">
        <p14:creationId xmlns:p14="http://schemas.microsoft.com/office/powerpoint/2010/main" val="1842249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400F4E72-B148-4D73-8BE3-4715B5D1A35A}"/>
              </a:ext>
            </a:extLst>
          </p:cNvPr>
          <p:cNvGrpSpPr/>
          <p:nvPr/>
        </p:nvGrpSpPr>
        <p:grpSpPr>
          <a:xfrm>
            <a:off x="505851" y="631841"/>
            <a:ext cx="7423498" cy="4160846"/>
            <a:chOff x="367587" y="341675"/>
            <a:chExt cx="8079737" cy="4170947"/>
          </a:xfrm>
        </p:grpSpPr>
        <p:sp>
          <p:nvSpPr>
            <p:cNvPr id="2" name="矩形 1">
              <a:extLst>
                <a:ext uri="{FF2B5EF4-FFF2-40B4-BE49-F238E27FC236}">
                  <a16:creationId xmlns:a16="http://schemas.microsoft.com/office/drawing/2014/main" id="{008B4CD7-D9E2-4D7F-80D5-6B50A7747CCA}"/>
                </a:ext>
              </a:extLst>
            </p:cNvPr>
            <p:cNvSpPr/>
            <p:nvPr/>
          </p:nvSpPr>
          <p:spPr>
            <a:xfrm>
              <a:off x="824873" y="825789"/>
              <a:ext cx="6900069" cy="822090"/>
            </a:xfrm>
            <a:prstGeom prst="rect">
              <a:avLst/>
            </a:prstGeom>
            <a:solidFill>
              <a:srgbClr val="206AD7"/>
            </a:solidFill>
            <a:ln w="12700" cap="flat" cmpd="sng" algn="ctr">
              <a:noFill/>
              <a:prstDash val="solid"/>
              <a:miter lim="800000"/>
            </a:ln>
            <a:effectLst/>
          </p:spPr>
          <p:txBody>
            <a:bodyPr rtlCol="0" anchor="ctr"/>
            <a:lstStyle/>
            <a:p>
              <a:pPr lvl="0">
                <a:defRPr/>
              </a:pPr>
              <a:r>
                <a:rPr lang="zh-CN" altLang="en-US" sz="4400" b="1" kern="0" dirty="0">
                  <a:solidFill>
                    <a:prstClr val="white"/>
                  </a:solidFill>
                  <a:latin typeface="宋体" panose="02010600030101010101" pitchFamily="2" charset="-122"/>
                  <a:ea typeface="宋体" panose="02010600030101010101" pitchFamily="2" charset="-122"/>
                </a:rPr>
                <a:t>针对</a:t>
              </a:r>
              <a:r>
                <a:rPr lang="en-US" altLang="zh-CN" sz="4400" b="1" kern="0" dirty="0">
                  <a:solidFill>
                    <a:prstClr val="white"/>
                  </a:solidFill>
                  <a:latin typeface="宋体" panose="02010600030101010101" pitchFamily="2" charset="-122"/>
                  <a:ea typeface="宋体" panose="02010600030101010101" pitchFamily="2" charset="-122"/>
                </a:rPr>
                <a:t>RGRMS2016</a:t>
              </a:r>
              <a:r>
                <a:rPr lang="zh-CN" altLang="en-US" sz="4400" b="1" kern="0" dirty="0">
                  <a:solidFill>
                    <a:prstClr val="white"/>
                  </a:solidFill>
                  <a:latin typeface="宋体" panose="02010600030101010101" pitchFamily="2" charset="-122"/>
                  <a:ea typeface="宋体" panose="02010600030101010101" pitchFamily="2" charset="-122"/>
                </a:rPr>
                <a:t>型模体的</a:t>
              </a:r>
              <a:endParaRPr kumimoji="0" lang="en-US" altLang="zh-CN" sz="4400" b="0"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5" name="矩形 4">
              <a:extLst>
                <a:ext uri="{FF2B5EF4-FFF2-40B4-BE49-F238E27FC236}">
                  <a16:creationId xmlns:a16="http://schemas.microsoft.com/office/drawing/2014/main" id="{DE91915E-EF7D-42E9-9C56-F0B72BF03F8A}"/>
                </a:ext>
              </a:extLst>
            </p:cNvPr>
            <p:cNvSpPr/>
            <p:nvPr/>
          </p:nvSpPr>
          <p:spPr>
            <a:xfrm>
              <a:off x="824872" y="2131995"/>
              <a:ext cx="7622452" cy="874155"/>
            </a:xfrm>
            <a:prstGeom prst="rect">
              <a:avLst/>
            </a:prstGeom>
            <a:solidFill>
              <a:srgbClr val="206AD7"/>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用于评价</a:t>
              </a:r>
              <a:r>
                <a:rPr kumimoji="0" lang="en-US" altLang="zh-CN" sz="4400" b="1"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CT</a:t>
              </a:r>
              <a:r>
                <a:rPr kumimoji="0" lang="zh-CN" altLang="en-US" sz="4400" b="1"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设备成像性能的</a:t>
              </a:r>
              <a:endParaRPr kumimoji="0" lang="en-US" altLang="zh-CN" sz="4400" b="0"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6" name="矩形 5">
              <a:extLst>
                <a:ext uri="{FF2B5EF4-FFF2-40B4-BE49-F238E27FC236}">
                  <a16:creationId xmlns:a16="http://schemas.microsoft.com/office/drawing/2014/main" id="{9321BA1A-4E94-4DCD-95E1-F329ECC50386}"/>
                </a:ext>
              </a:extLst>
            </p:cNvPr>
            <p:cNvSpPr/>
            <p:nvPr/>
          </p:nvSpPr>
          <p:spPr>
            <a:xfrm>
              <a:off x="824832" y="3617192"/>
              <a:ext cx="4785336" cy="895430"/>
            </a:xfrm>
            <a:prstGeom prst="rect">
              <a:avLst/>
            </a:prstGeom>
            <a:solidFill>
              <a:srgbClr val="206AD7"/>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计算机软件系统</a:t>
              </a:r>
              <a:endParaRPr kumimoji="0" lang="en-US" altLang="zh-CN" sz="4400" b="0"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13" name="quotation-marks_897">
              <a:extLst>
                <a:ext uri="{FF2B5EF4-FFF2-40B4-BE49-F238E27FC236}">
                  <a16:creationId xmlns:a16="http://schemas.microsoft.com/office/drawing/2014/main" id="{9E047DA9-A94D-4E9E-B4EA-05C3CAE58A3A}"/>
                </a:ext>
              </a:extLst>
            </p:cNvPr>
            <p:cNvSpPr>
              <a:spLocks noChangeAspect="1"/>
            </p:cNvSpPr>
            <p:nvPr/>
          </p:nvSpPr>
          <p:spPr bwMode="auto">
            <a:xfrm rot="10585131">
              <a:off x="6147064" y="3634218"/>
              <a:ext cx="609685" cy="522344"/>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solidFill>
            <a:ln>
              <a:noFill/>
            </a:ln>
          </p:spPr>
        </p:sp>
        <p:sp>
          <p:nvSpPr>
            <p:cNvPr id="16" name="quotation-marks_897">
              <a:extLst>
                <a:ext uri="{FF2B5EF4-FFF2-40B4-BE49-F238E27FC236}">
                  <a16:creationId xmlns:a16="http://schemas.microsoft.com/office/drawing/2014/main" id="{F7F98F09-D839-44AE-8FA0-8B9BC3769C9B}"/>
                </a:ext>
              </a:extLst>
            </p:cNvPr>
            <p:cNvSpPr>
              <a:spLocks noChangeAspect="1"/>
            </p:cNvSpPr>
            <p:nvPr/>
          </p:nvSpPr>
          <p:spPr bwMode="auto">
            <a:xfrm>
              <a:off x="367587" y="341675"/>
              <a:ext cx="609685" cy="522344"/>
            </a:xfrm>
            <a:custGeom>
              <a:avLst/>
              <a:gdLst>
                <a:gd name="connsiteX0" fmla="*/ 479725 w 558900"/>
                <a:gd name="connsiteY0" fmla="*/ 0 h 478835"/>
                <a:gd name="connsiteX1" fmla="*/ 479725 w 558900"/>
                <a:gd name="connsiteY1" fmla="*/ 133816 h 478835"/>
                <a:gd name="connsiteX2" fmla="*/ 419940 w 558900"/>
                <a:gd name="connsiteY2" fmla="*/ 217653 h 478835"/>
                <a:gd name="connsiteX3" fmla="*/ 419940 w 558900"/>
                <a:gd name="connsiteY3" fmla="*/ 259571 h 478835"/>
                <a:gd name="connsiteX4" fmla="*/ 558900 w 558900"/>
                <a:gd name="connsiteY4" fmla="*/ 259571 h 478835"/>
                <a:gd name="connsiteX5" fmla="*/ 558900 w 558900"/>
                <a:gd name="connsiteY5" fmla="*/ 478835 h 478835"/>
                <a:gd name="connsiteX6" fmla="*/ 298754 w 558900"/>
                <a:gd name="connsiteY6" fmla="*/ 478835 h 478835"/>
                <a:gd name="connsiteX7" fmla="*/ 298754 w 558900"/>
                <a:gd name="connsiteY7" fmla="*/ 259571 h 478835"/>
                <a:gd name="connsiteX8" fmla="*/ 479725 w 558900"/>
                <a:gd name="connsiteY8" fmla="*/ 0 h 478835"/>
                <a:gd name="connsiteX9" fmla="*/ 179355 w 558900"/>
                <a:gd name="connsiteY9" fmla="*/ 0 h 478835"/>
                <a:gd name="connsiteX10" fmla="*/ 179355 w 558900"/>
                <a:gd name="connsiteY10" fmla="*/ 133816 h 478835"/>
                <a:gd name="connsiteX11" fmla="*/ 119570 w 558900"/>
                <a:gd name="connsiteY11" fmla="*/ 217653 h 478835"/>
                <a:gd name="connsiteX12" fmla="*/ 119570 w 558900"/>
                <a:gd name="connsiteY12" fmla="*/ 259571 h 478835"/>
                <a:gd name="connsiteX13" fmla="*/ 260146 w 558900"/>
                <a:gd name="connsiteY13" fmla="*/ 259571 h 478835"/>
                <a:gd name="connsiteX14" fmla="*/ 260146 w 558900"/>
                <a:gd name="connsiteY14" fmla="*/ 478835 h 478835"/>
                <a:gd name="connsiteX15" fmla="*/ 0 w 558900"/>
                <a:gd name="connsiteY15" fmla="*/ 478835 h 478835"/>
                <a:gd name="connsiteX16" fmla="*/ 0 w 558900"/>
                <a:gd name="connsiteY16" fmla="*/ 259571 h 478835"/>
                <a:gd name="connsiteX17" fmla="*/ 179355 w 558900"/>
                <a:gd name="connsiteY17" fmla="*/ 0 h 47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900" h="478835">
                  <a:moveTo>
                    <a:pt x="479725" y="0"/>
                  </a:moveTo>
                  <a:lnTo>
                    <a:pt x="479725" y="133816"/>
                  </a:lnTo>
                  <a:cubicBezTo>
                    <a:pt x="419940" y="133816"/>
                    <a:pt x="419940" y="145102"/>
                    <a:pt x="419940" y="217653"/>
                  </a:cubicBezTo>
                  <a:lnTo>
                    <a:pt x="419940" y="259571"/>
                  </a:lnTo>
                  <a:lnTo>
                    <a:pt x="558900" y="259571"/>
                  </a:lnTo>
                  <a:lnTo>
                    <a:pt x="558900" y="478835"/>
                  </a:lnTo>
                  <a:lnTo>
                    <a:pt x="298754" y="478835"/>
                  </a:lnTo>
                  <a:lnTo>
                    <a:pt x="298754" y="259571"/>
                  </a:lnTo>
                  <a:cubicBezTo>
                    <a:pt x="298754" y="93510"/>
                    <a:pt x="339149" y="0"/>
                    <a:pt x="479725" y="0"/>
                  </a:cubicBezTo>
                  <a:close/>
                  <a:moveTo>
                    <a:pt x="179355" y="0"/>
                  </a:moveTo>
                  <a:lnTo>
                    <a:pt x="179355" y="133816"/>
                  </a:lnTo>
                  <a:cubicBezTo>
                    <a:pt x="119570" y="133816"/>
                    <a:pt x="119570" y="145102"/>
                    <a:pt x="119570" y="217653"/>
                  </a:cubicBezTo>
                  <a:lnTo>
                    <a:pt x="119570" y="259571"/>
                  </a:lnTo>
                  <a:lnTo>
                    <a:pt x="260146" y="259571"/>
                  </a:lnTo>
                  <a:lnTo>
                    <a:pt x="260146" y="478835"/>
                  </a:lnTo>
                  <a:lnTo>
                    <a:pt x="0" y="478835"/>
                  </a:lnTo>
                  <a:lnTo>
                    <a:pt x="0" y="259571"/>
                  </a:lnTo>
                  <a:cubicBezTo>
                    <a:pt x="0" y="93510"/>
                    <a:pt x="40395" y="0"/>
                    <a:pt x="179355" y="0"/>
                  </a:cubicBezTo>
                  <a:close/>
                </a:path>
              </a:pathLst>
            </a:custGeom>
            <a:solidFill>
              <a:schemeClr val="accent1"/>
            </a:solidFill>
            <a:ln>
              <a:noFill/>
            </a:ln>
          </p:spPr>
        </p:sp>
      </p:grpSp>
      <p:sp>
        <p:nvSpPr>
          <p:cNvPr id="18" name="圆角矩形 4">
            <a:extLst>
              <a:ext uri="{FF2B5EF4-FFF2-40B4-BE49-F238E27FC236}">
                <a16:creationId xmlns:a16="http://schemas.microsoft.com/office/drawing/2014/main" id="{3F0A9DB2-720C-49BB-BE04-509BF101355D}"/>
              </a:ext>
            </a:extLst>
          </p:cNvPr>
          <p:cNvSpPr/>
          <p:nvPr/>
        </p:nvSpPr>
        <p:spPr>
          <a:xfrm>
            <a:off x="8198834" y="1068886"/>
            <a:ext cx="3708835" cy="4967728"/>
          </a:xfrm>
          <a:prstGeom prst="roundRect">
            <a:avLst>
              <a:gd name="adj" fmla="val 0"/>
            </a:avLst>
          </a:prstGeom>
          <a:solidFill>
            <a:sysClr val="window" lastClr="FFFFFF"/>
          </a:solidFill>
          <a:ln w="19050" cap="flat" cmpd="sng" algn="ctr">
            <a:solidFill>
              <a:srgbClr val="4B649F"/>
            </a:solidFill>
            <a:prstDash val="solid"/>
            <a:miter lim="800000"/>
          </a:ln>
          <a:effectLst/>
        </p:spPr>
        <p:txBody>
          <a:bodyPr anchor="ctr"/>
          <a:lstStyle/>
          <a:p>
            <a:pPr lvl="0" algn="ctr">
              <a:lnSpc>
                <a:spcPct val="150000"/>
              </a:lnSpc>
              <a:spcBef>
                <a:spcPct val="0"/>
              </a:spcBef>
              <a:spcAft>
                <a:spcPct val="0"/>
              </a:spcAft>
              <a:defRPr/>
            </a:pPr>
            <a:endParaRPr lang="en-US" altLang="zh-CN" sz="2000" b="1" kern="0" noProof="1">
              <a:solidFill>
                <a:prstClr val="black"/>
              </a:solidFill>
              <a:latin typeface="微软雅黑"/>
            </a:endParaRPr>
          </a:p>
          <a:p>
            <a:pPr lvl="0" algn="ctr">
              <a:lnSpc>
                <a:spcPct val="150000"/>
              </a:lnSpc>
              <a:spcBef>
                <a:spcPct val="0"/>
              </a:spcBef>
              <a:spcAft>
                <a:spcPct val="0"/>
              </a:spcAft>
              <a:defRPr/>
            </a:pPr>
            <a:endParaRPr lang="en-US" altLang="zh-CN" sz="2000" b="1" kern="0" noProof="1">
              <a:solidFill>
                <a:prstClr val="black"/>
              </a:solidFill>
              <a:latin typeface="微软雅黑"/>
            </a:endParaRP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（水）</a:t>
            </a:r>
            <a:r>
              <a:rPr lang="en-US" altLang="zh-CN" sz="2000" b="1" kern="0" noProof="1">
                <a:solidFill>
                  <a:prstClr val="black"/>
                </a:solidFill>
                <a:latin typeface="宋体" panose="02010600030101010101" pitchFamily="2" charset="-122"/>
                <a:ea typeface="宋体" panose="02010600030101010101" pitchFamily="2" charset="-122"/>
              </a:rPr>
              <a:t>CT</a:t>
            </a:r>
            <a:r>
              <a:rPr lang="zh-CN" altLang="en-US" sz="2000" b="1" kern="0" noProof="1">
                <a:solidFill>
                  <a:prstClr val="black"/>
                </a:solidFill>
                <a:latin typeface="宋体" panose="02010600030101010101" pitchFamily="2" charset="-122"/>
                <a:ea typeface="宋体" panose="02010600030101010101" pitchFamily="2" charset="-122"/>
              </a:rPr>
              <a:t>值的准确性</a:t>
            </a: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（水）</a:t>
            </a:r>
            <a:r>
              <a:rPr lang="en-US" altLang="zh-CN" sz="2000" b="1" kern="0" noProof="1">
                <a:solidFill>
                  <a:prstClr val="black"/>
                </a:solidFill>
                <a:latin typeface="宋体" panose="02010600030101010101" pitchFamily="2" charset="-122"/>
                <a:ea typeface="宋体" panose="02010600030101010101" pitchFamily="2" charset="-122"/>
              </a:rPr>
              <a:t>CT</a:t>
            </a:r>
            <a:r>
              <a:rPr lang="zh-CN" altLang="en-US" sz="2000" b="1" kern="0" noProof="1">
                <a:solidFill>
                  <a:prstClr val="black"/>
                </a:solidFill>
                <a:latin typeface="宋体" panose="02010600030101010101" pitchFamily="2" charset="-122"/>
                <a:ea typeface="宋体" panose="02010600030101010101" pitchFamily="2" charset="-122"/>
              </a:rPr>
              <a:t>值的均匀性</a:t>
            </a:r>
            <a:endParaRPr lang="en-US" altLang="zh-CN" sz="2000" b="1" kern="0" noProof="1">
              <a:solidFill>
                <a:prstClr val="black"/>
              </a:solidFill>
              <a:latin typeface="宋体" panose="02010600030101010101" pitchFamily="2" charset="-122"/>
              <a:ea typeface="宋体" panose="02010600030101010101" pitchFamily="2" charset="-122"/>
            </a:endParaRP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（水）</a:t>
            </a:r>
            <a:r>
              <a:rPr lang="en-US" altLang="zh-CN" sz="2000" b="1" kern="0" noProof="1">
                <a:solidFill>
                  <a:prstClr val="black"/>
                </a:solidFill>
                <a:latin typeface="宋体" panose="02010600030101010101" pitchFamily="2" charset="-122"/>
                <a:ea typeface="宋体" panose="02010600030101010101" pitchFamily="2" charset="-122"/>
              </a:rPr>
              <a:t>CT</a:t>
            </a:r>
            <a:r>
              <a:rPr lang="zh-CN" altLang="en-US" sz="2000" b="1" kern="0" noProof="1">
                <a:solidFill>
                  <a:prstClr val="black"/>
                </a:solidFill>
                <a:latin typeface="宋体" panose="02010600030101010101" pitchFamily="2" charset="-122"/>
                <a:ea typeface="宋体" panose="02010600030101010101" pitchFamily="2" charset="-122"/>
              </a:rPr>
              <a:t>值的噪声</a:t>
            </a: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（水）低对比可探测能力</a:t>
            </a: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高对比分辨力</a:t>
            </a:r>
          </a:p>
          <a:p>
            <a:pPr lvl="0" algn="ctr">
              <a:lnSpc>
                <a:spcPct val="150000"/>
              </a:lnSpc>
              <a:spcBef>
                <a:spcPct val="0"/>
              </a:spcBef>
              <a:spcAft>
                <a:spcPct val="0"/>
              </a:spcAft>
              <a:defRPr/>
            </a:pPr>
            <a:r>
              <a:rPr lang="en-US" altLang="zh-CN" sz="2000" b="1" kern="0" noProof="1">
                <a:solidFill>
                  <a:prstClr val="black"/>
                </a:solidFill>
                <a:latin typeface="宋体" panose="02010600030101010101" pitchFamily="2" charset="-122"/>
                <a:ea typeface="宋体" panose="02010600030101010101" pitchFamily="2" charset="-122"/>
              </a:rPr>
              <a:t>CT</a:t>
            </a:r>
            <a:r>
              <a:rPr lang="zh-CN" altLang="en-US" sz="2000" b="1" kern="0" noProof="1">
                <a:solidFill>
                  <a:prstClr val="black"/>
                </a:solidFill>
                <a:latin typeface="宋体" panose="02010600030101010101" pitchFamily="2" charset="-122"/>
                <a:ea typeface="宋体" panose="02010600030101010101" pitchFamily="2" charset="-122"/>
              </a:rPr>
              <a:t>值线性度</a:t>
            </a: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成像等效层厚的偏差</a:t>
            </a:r>
          </a:p>
          <a:p>
            <a:pPr lvl="0" algn="ctr">
              <a:lnSpc>
                <a:spcPct val="150000"/>
              </a:lnSpc>
              <a:spcBef>
                <a:spcPct val="0"/>
              </a:spcBef>
              <a:spcAft>
                <a:spcPct val="0"/>
              </a:spcAft>
              <a:defRPr/>
            </a:pPr>
            <a:r>
              <a:rPr lang="zh-CN" altLang="en-US" sz="2000" b="1" kern="0" noProof="1">
                <a:solidFill>
                  <a:prstClr val="black"/>
                </a:solidFill>
                <a:latin typeface="宋体" panose="02010600030101010101" pitchFamily="2" charset="-122"/>
                <a:ea typeface="宋体" panose="02010600030101010101" pitchFamily="2" charset="-122"/>
              </a:rPr>
              <a:t>扫描架倾角测量</a:t>
            </a:r>
          </a:p>
        </p:txBody>
      </p:sp>
      <p:grpSp>
        <p:nvGrpSpPr>
          <p:cNvPr id="12" name="组合 11">
            <a:extLst>
              <a:ext uri="{FF2B5EF4-FFF2-40B4-BE49-F238E27FC236}">
                <a16:creationId xmlns:a16="http://schemas.microsoft.com/office/drawing/2014/main" id="{EE0B40E1-AB57-4AA0-88BF-0EC448426436}"/>
              </a:ext>
            </a:extLst>
          </p:cNvPr>
          <p:cNvGrpSpPr/>
          <p:nvPr/>
        </p:nvGrpSpPr>
        <p:grpSpPr>
          <a:xfrm>
            <a:off x="1128867" y="5189761"/>
            <a:ext cx="2411207" cy="1368247"/>
            <a:chOff x="8329971" y="2665475"/>
            <a:chExt cx="3037156" cy="2124238"/>
          </a:xfrm>
          <a:solidFill>
            <a:schemeClr val="tx2">
              <a:lumMod val="75000"/>
            </a:schemeClr>
          </a:solidFill>
        </p:grpSpPr>
        <p:sp>
          <p:nvSpPr>
            <p:cNvPr id="10" name="virtual-notebook_76832">
              <a:extLst>
                <a:ext uri="{FF2B5EF4-FFF2-40B4-BE49-F238E27FC236}">
                  <a16:creationId xmlns:a16="http://schemas.microsoft.com/office/drawing/2014/main" id="{EC11AE9D-F184-4707-87BC-8DBB4286DD50}"/>
                </a:ext>
              </a:extLst>
            </p:cNvPr>
            <p:cNvSpPr>
              <a:spLocks noChangeAspect="1"/>
            </p:cNvSpPr>
            <p:nvPr/>
          </p:nvSpPr>
          <p:spPr bwMode="auto">
            <a:xfrm>
              <a:off x="8329971" y="2665475"/>
              <a:ext cx="3037156" cy="2124238"/>
            </a:xfrm>
            <a:custGeom>
              <a:avLst/>
              <a:gdLst>
                <a:gd name="T0" fmla="*/ 515 w 2934"/>
                <a:gd name="T1" fmla="*/ 310 h 1767"/>
                <a:gd name="T2" fmla="*/ 2419 w 2934"/>
                <a:gd name="T3" fmla="*/ 310 h 1767"/>
                <a:gd name="T4" fmla="*/ 2419 w 2934"/>
                <a:gd name="T5" fmla="*/ 1269 h 1767"/>
                <a:gd name="T6" fmla="*/ 515 w 2934"/>
                <a:gd name="T7" fmla="*/ 1269 h 1767"/>
                <a:gd name="T8" fmla="*/ 515 w 2934"/>
                <a:gd name="T9" fmla="*/ 310 h 1767"/>
                <a:gd name="T10" fmla="*/ 2934 w 2934"/>
                <a:gd name="T11" fmla="*/ 1504 h 1767"/>
                <a:gd name="T12" fmla="*/ 2934 w 2934"/>
                <a:gd name="T13" fmla="*/ 1504 h 1767"/>
                <a:gd name="T14" fmla="*/ 2672 w 2934"/>
                <a:gd name="T15" fmla="*/ 1767 h 1767"/>
                <a:gd name="T16" fmla="*/ 263 w 2934"/>
                <a:gd name="T17" fmla="*/ 1767 h 1767"/>
                <a:gd name="T18" fmla="*/ 0 w 2934"/>
                <a:gd name="T19" fmla="*/ 1504 h 1767"/>
                <a:gd name="T20" fmla="*/ 0 w 2934"/>
                <a:gd name="T21" fmla="*/ 1504 h 1767"/>
                <a:gd name="T22" fmla="*/ 72 w 2934"/>
                <a:gd name="T23" fmla="*/ 1432 h 1767"/>
                <a:gd name="T24" fmla="*/ 209 w 2934"/>
                <a:gd name="T25" fmla="*/ 1432 h 1767"/>
                <a:gd name="T26" fmla="*/ 209 w 2934"/>
                <a:gd name="T27" fmla="*/ 71 h 1767"/>
                <a:gd name="T28" fmla="*/ 281 w 2934"/>
                <a:gd name="T29" fmla="*/ 0 h 1767"/>
                <a:gd name="T30" fmla="*/ 2654 w 2934"/>
                <a:gd name="T31" fmla="*/ 0 h 1767"/>
                <a:gd name="T32" fmla="*/ 2726 w 2934"/>
                <a:gd name="T33" fmla="*/ 71 h 1767"/>
                <a:gd name="T34" fmla="*/ 2726 w 2934"/>
                <a:gd name="T35" fmla="*/ 1432 h 1767"/>
                <a:gd name="T36" fmla="*/ 2862 w 2934"/>
                <a:gd name="T37" fmla="*/ 1432 h 1767"/>
                <a:gd name="T38" fmla="*/ 2934 w 2934"/>
                <a:gd name="T39" fmla="*/ 1504 h 1767"/>
                <a:gd name="T40" fmla="*/ 372 w 2934"/>
                <a:gd name="T41" fmla="*/ 1341 h 1767"/>
                <a:gd name="T42" fmla="*/ 443 w 2934"/>
                <a:gd name="T43" fmla="*/ 1413 h 1767"/>
                <a:gd name="T44" fmla="*/ 2491 w 2934"/>
                <a:gd name="T45" fmla="*/ 1413 h 1767"/>
                <a:gd name="T46" fmla="*/ 2563 w 2934"/>
                <a:gd name="T47" fmla="*/ 1341 h 1767"/>
                <a:gd name="T48" fmla="*/ 2563 w 2934"/>
                <a:gd name="T49" fmla="*/ 238 h 1767"/>
                <a:gd name="T50" fmla="*/ 2491 w 2934"/>
                <a:gd name="T51" fmla="*/ 166 h 1767"/>
                <a:gd name="T52" fmla="*/ 443 w 2934"/>
                <a:gd name="T53" fmla="*/ 166 h 1767"/>
                <a:gd name="T54" fmla="*/ 372 w 2934"/>
                <a:gd name="T55" fmla="*/ 238 h 1767"/>
                <a:gd name="T56" fmla="*/ 372 w 2934"/>
                <a:gd name="T57" fmla="*/ 1341 h 1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34" h="1767">
                  <a:moveTo>
                    <a:pt x="515" y="310"/>
                  </a:moveTo>
                  <a:lnTo>
                    <a:pt x="2419" y="310"/>
                  </a:lnTo>
                  <a:lnTo>
                    <a:pt x="2419" y="1269"/>
                  </a:lnTo>
                  <a:lnTo>
                    <a:pt x="515" y="1269"/>
                  </a:lnTo>
                  <a:lnTo>
                    <a:pt x="515" y="310"/>
                  </a:lnTo>
                  <a:close/>
                  <a:moveTo>
                    <a:pt x="2934" y="1504"/>
                  </a:moveTo>
                  <a:lnTo>
                    <a:pt x="2934" y="1504"/>
                  </a:lnTo>
                  <a:cubicBezTo>
                    <a:pt x="2934" y="1649"/>
                    <a:pt x="2817" y="1767"/>
                    <a:pt x="2672" y="1767"/>
                  </a:cubicBezTo>
                  <a:lnTo>
                    <a:pt x="263" y="1767"/>
                  </a:lnTo>
                  <a:cubicBezTo>
                    <a:pt x="118" y="1767"/>
                    <a:pt x="0" y="1649"/>
                    <a:pt x="0" y="1504"/>
                  </a:cubicBezTo>
                  <a:lnTo>
                    <a:pt x="0" y="1504"/>
                  </a:lnTo>
                  <a:cubicBezTo>
                    <a:pt x="0" y="1465"/>
                    <a:pt x="32" y="1432"/>
                    <a:pt x="72" y="1432"/>
                  </a:cubicBezTo>
                  <a:lnTo>
                    <a:pt x="209" y="1432"/>
                  </a:lnTo>
                  <a:lnTo>
                    <a:pt x="209" y="71"/>
                  </a:lnTo>
                  <a:cubicBezTo>
                    <a:pt x="209" y="32"/>
                    <a:pt x="241" y="0"/>
                    <a:pt x="281" y="0"/>
                  </a:cubicBezTo>
                  <a:lnTo>
                    <a:pt x="2654" y="0"/>
                  </a:lnTo>
                  <a:cubicBezTo>
                    <a:pt x="2694" y="0"/>
                    <a:pt x="2726" y="32"/>
                    <a:pt x="2726" y="71"/>
                  </a:cubicBezTo>
                  <a:lnTo>
                    <a:pt x="2726" y="1432"/>
                  </a:lnTo>
                  <a:lnTo>
                    <a:pt x="2862" y="1432"/>
                  </a:lnTo>
                  <a:cubicBezTo>
                    <a:pt x="2902" y="1432"/>
                    <a:pt x="2934" y="1465"/>
                    <a:pt x="2934" y="1504"/>
                  </a:cubicBezTo>
                  <a:close/>
                  <a:moveTo>
                    <a:pt x="372" y="1341"/>
                  </a:moveTo>
                  <a:cubicBezTo>
                    <a:pt x="372" y="1381"/>
                    <a:pt x="404" y="1413"/>
                    <a:pt x="443" y="1413"/>
                  </a:cubicBezTo>
                  <a:lnTo>
                    <a:pt x="2491" y="1413"/>
                  </a:lnTo>
                  <a:cubicBezTo>
                    <a:pt x="2531" y="1413"/>
                    <a:pt x="2563" y="1381"/>
                    <a:pt x="2563" y="1341"/>
                  </a:cubicBezTo>
                  <a:lnTo>
                    <a:pt x="2563" y="238"/>
                  </a:lnTo>
                  <a:cubicBezTo>
                    <a:pt x="2563" y="198"/>
                    <a:pt x="2531" y="166"/>
                    <a:pt x="2491" y="166"/>
                  </a:cubicBezTo>
                  <a:lnTo>
                    <a:pt x="443" y="166"/>
                  </a:lnTo>
                  <a:cubicBezTo>
                    <a:pt x="404" y="166"/>
                    <a:pt x="372" y="198"/>
                    <a:pt x="372" y="238"/>
                  </a:cubicBezTo>
                  <a:lnTo>
                    <a:pt x="372" y="1341"/>
                  </a:lnTo>
                  <a:close/>
                </a:path>
              </a:pathLst>
            </a:custGeom>
            <a:grpFill/>
            <a:ln>
              <a:noFill/>
            </a:ln>
          </p:spPr>
        </p:sp>
        <p:pic>
          <p:nvPicPr>
            <p:cNvPr id="11" name="图片 10">
              <a:extLst>
                <a:ext uri="{FF2B5EF4-FFF2-40B4-BE49-F238E27FC236}">
                  <a16:creationId xmlns:a16="http://schemas.microsoft.com/office/drawing/2014/main" id="{3FA5579B-63AE-43E9-8F09-59E6559A8D35}"/>
                </a:ext>
              </a:extLst>
            </p:cNvPr>
            <p:cNvPicPr>
              <a:picLocks noChangeAspect="1"/>
            </p:cNvPicPr>
            <p:nvPr/>
          </p:nvPicPr>
          <p:blipFill>
            <a:blip r:embed="rId3"/>
            <a:stretch>
              <a:fillRect/>
            </a:stretch>
          </p:blipFill>
          <p:spPr>
            <a:xfrm>
              <a:off x="8931936" y="3079697"/>
              <a:ext cx="1833225" cy="1072265"/>
            </a:xfrm>
            <a:prstGeom prst="rect">
              <a:avLst/>
            </a:prstGeom>
            <a:grpFill/>
          </p:spPr>
        </p:pic>
      </p:grpSp>
      <p:sp>
        <p:nvSpPr>
          <p:cNvPr id="14" name="矩形 13">
            <a:extLst>
              <a:ext uri="{FF2B5EF4-FFF2-40B4-BE49-F238E27FC236}">
                <a16:creationId xmlns:a16="http://schemas.microsoft.com/office/drawing/2014/main" id="{1252725C-EEEA-458B-96B6-A2F0E6AC4944}"/>
              </a:ext>
            </a:extLst>
          </p:cNvPr>
          <p:cNvSpPr/>
          <p:nvPr/>
        </p:nvSpPr>
        <p:spPr>
          <a:xfrm>
            <a:off x="9132027" y="1357481"/>
            <a:ext cx="1842447" cy="521079"/>
          </a:xfrm>
          <a:prstGeom prst="rect">
            <a:avLst/>
          </a:prstGeom>
          <a:solidFill>
            <a:srgbClr val="206AD7"/>
          </a:solidFill>
          <a:ln w="12700" cap="flat" cmpd="sng" algn="ctr">
            <a:noFill/>
            <a:prstDash val="solid"/>
            <a:miter lim="800000"/>
          </a:ln>
          <a:effectLst/>
        </p:spPr>
        <p:txBody>
          <a:bodyPr rtlCol="0" anchor="ctr"/>
          <a:lstStyle/>
          <a:p>
            <a:pPr lvl="0">
              <a:defRPr/>
            </a:pPr>
            <a:r>
              <a:rPr kumimoji="0" lang="zh-CN" altLang="en-US" sz="2800" b="1"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检测项目：</a:t>
            </a:r>
            <a:endParaRPr kumimoji="0" lang="en-US" altLang="zh-CN" sz="2800" b="0"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t>软件简介</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5"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424310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 y="0"/>
            <a:ext cx="12180722" cy="6858000"/>
          </a:xfrm>
          <a:prstGeom prst="rect">
            <a:avLst/>
          </a:prstGeom>
        </p:spPr>
      </p:pic>
      <p:sp>
        <p:nvSpPr>
          <p:cNvPr id="4" name="文本框 3"/>
          <p:cNvSpPr txBox="1"/>
          <p:nvPr/>
        </p:nvSpPr>
        <p:spPr>
          <a:xfrm>
            <a:off x="2721000" y="1539000"/>
            <a:ext cx="899999" cy="738664"/>
          </a:xfrm>
          <a:prstGeom prst="rect">
            <a:avLst/>
          </a:prstGeom>
          <a:noFill/>
        </p:spPr>
        <p:txBody>
          <a:bodyPr wrap="none" lIns="0" tIns="0" rIns="0" bIns="0" rtlCol="0" anchor="ctr" anchorCtr="0">
            <a:noAutofit/>
          </a:bodyPr>
          <a:lstStyle/>
          <a:p>
            <a:pPr marL="0" marR="0" lvl="0" indent="0" algn="dist" defTabSz="913765"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rPr>
              <a:t>02</a:t>
            </a:r>
            <a:endParaRPr kumimoji="0" lang="zh-CN" altLang="en-US" sz="6600" b="0" i="0" u="none" strike="noStrike" kern="1200" cap="none" spc="0" normalizeH="0" baseline="0" noProof="0" dirty="0">
              <a:ln>
                <a:noFill/>
              </a:ln>
              <a:solidFill>
                <a:srgbClr val="2975EF"/>
              </a:solidFill>
              <a:effectLst/>
              <a:uLnTx/>
              <a:uFillTx/>
              <a:latin typeface="Impact" panose="020B0806030902050204" pitchFamily="34" charset="0"/>
              <a:ea typeface="微软雅黑"/>
              <a:cs typeface="+mn-cs"/>
            </a:endParaRPr>
          </a:p>
        </p:txBody>
      </p:sp>
      <p:sp>
        <p:nvSpPr>
          <p:cNvPr id="5" name="文本框 4"/>
          <p:cNvSpPr txBox="1"/>
          <p:nvPr/>
        </p:nvSpPr>
        <p:spPr>
          <a:xfrm>
            <a:off x="2136000" y="2439000"/>
            <a:ext cx="5400000" cy="738664"/>
          </a:xfrm>
          <a:prstGeom prst="rect">
            <a:avLst/>
          </a:prstGeom>
          <a:noFill/>
        </p:spPr>
        <p:txBody>
          <a:bodyPr wrap="none" lIns="0" tIns="0" rIns="0" bIns="0" rtlCol="0" anchor="ctr" anchorCtr="0">
            <a:noAutofit/>
          </a:bodyPr>
          <a:lstStyle/>
          <a:p>
            <a:pPr lvl="0" algn="dist" defTabSz="913765">
              <a:defRPr/>
            </a:pPr>
            <a:r>
              <a:rPr lang="zh-CN" altLang="en-US" sz="3600" b="1" dirty="0">
                <a:solidFill>
                  <a:srgbClr val="000000">
                    <a:lumMod val="75000"/>
                    <a:lumOff val="25000"/>
                  </a:srgbClr>
                </a:solidFill>
              </a:rPr>
              <a:t>界面各窗口及功能区介绍</a:t>
            </a:r>
          </a:p>
        </p:txBody>
      </p:sp>
    </p:spTree>
    <p:extLst>
      <p:ext uri="{BB962C8B-B14F-4D97-AF65-F5344CB8AC3E}">
        <p14:creationId xmlns:p14="http://schemas.microsoft.com/office/powerpoint/2010/main" val="67581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界面各窗口及功能区介绍</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3" name="图片 2">
            <a:extLst>
              <a:ext uri="{FF2B5EF4-FFF2-40B4-BE49-F238E27FC236}">
                <a16:creationId xmlns:a16="http://schemas.microsoft.com/office/drawing/2014/main" id="{59E4C535-FB05-4F2A-9AF8-DB73BEC16D61}"/>
              </a:ext>
            </a:extLst>
          </p:cNvPr>
          <p:cNvPicPr>
            <a:picLocks noChangeAspect="1"/>
          </p:cNvPicPr>
          <p:nvPr/>
        </p:nvPicPr>
        <p:blipFill rotWithShape="1">
          <a:blip r:embed="rId5"/>
          <a:srcRect b="3881"/>
          <a:stretch/>
        </p:blipFill>
        <p:spPr>
          <a:xfrm>
            <a:off x="828979" y="1484654"/>
            <a:ext cx="7698881" cy="4162567"/>
          </a:xfrm>
          <a:prstGeom prst="rect">
            <a:avLst/>
          </a:prstGeom>
        </p:spPr>
      </p:pic>
      <p:sp>
        <p:nvSpPr>
          <p:cNvPr id="19" name="圆角矩形 4">
            <a:extLst>
              <a:ext uri="{FF2B5EF4-FFF2-40B4-BE49-F238E27FC236}">
                <a16:creationId xmlns:a16="http://schemas.microsoft.com/office/drawing/2014/main" id="{C0558CD3-E651-413B-A048-BDDEA3E761AC}"/>
              </a:ext>
            </a:extLst>
          </p:cNvPr>
          <p:cNvSpPr/>
          <p:nvPr/>
        </p:nvSpPr>
        <p:spPr>
          <a:xfrm>
            <a:off x="9190228" y="1527789"/>
            <a:ext cx="2597395" cy="4162567"/>
          </a:xfrm>
          <a:prstGeom prst="roundRect">
            <a:avLst>
              <a:gd name="adj" fmla="val 0"/>
            </a:avLst>
          </a:prstGeom>
          <a:solidFill>
            <a:sysClr val="window" lastClr="FFFFFF"/>
          </a:solidFill>
          <a:ln w="19050" cap="flat" cmpd="sng" algn="ctr">
            <a:solidFill>
              <a:srgbClr val="4B649F"/>
            </a:solidFill>
            <a:prstDash val="solid"/>
            <a:miter lim="800000"/>
          </a:ln>
          <a:effectLst/>
        </p:spPr>
        <p:txBody>
          <a:bodyPr anchor="ctr"/>
          <a:lstStyle/>
          <a:p>
            <a:pPr lvl="0" algn="ctr">
              <a:lnSpc>
                <a:spcPct val="150000"/>
              </a:lnSpc>
              <a:spcBef>
                <a:spcPct val="0"/>
              </a:spcBef>
              <a:spcAft>
                <a:spcPct val="0"/>
              </a:spcAft>
              <a:defRPr/>
            </a:pPr>
            <a:endParaRPr lang="en-US" altLang="zh-CN" sz="2000" b="1" kern="0" noProof="1">
              <a:solidFill>
                <a:prstClr val="black"/>
              </a:solidFill>
              <a:latin typeface="微软雅黑"/>
            </a:endParaRPr>
          </a:p>
          <a:p>
            <a:pPr lvl="0" algn="ctr">
              <a:lnSpc>
                <a:spcPct val="150000"/>
              </a:lnSpc>
              <a:spcBef>
                <a:spcPct val="0"/>
              </a:spcBef>
              <a:spcAft>
                <a:spcPct val="0"/>
              </a:spcAft>
              <a:defRPr/>
            </a:pPr>
            <a:endParaRPr lang="en-US" altLang="zh-CN" sz="1600" b="1" kern="0" noProof="1">
              <a:solidFill>
                <a:prstClr val="black"/>
              </a:solidFill>
              <a:latin typeface="微软雅黑"/>
            </a:endParaRP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（水）</a:t>
            </a:r>
            <a:r>
              <a:rPr lang="en-US" altLang="zh-CN" sz="1600" b="1" kern="0" noProof="1">
                <a:solidFill>
                  <a:prstClr val="black"/>
                </a:solidFill>
                <a:latin typeface="宋体" panose="02010600030101010101" pitchFamily="2" charset="-122"/>
                <a:ea typeface="宋体" panose="02010600030101010101" pitchFamily="2" charset="-122"/>
              </a:rPr>
              <a:t>CT</a:t>
            </a:r>
            <a:r>
              <a:rPr lang="zh-CN" altLang="en-US" sz="1600" b="1" kern="0" noProof="1">
                <a:solidFill>
                  <a:prstClr val="black"/>
                </a:solidFill>
                <a:latin typeface="宋体" panose="02010600030101010101" pitchFamily="2" charset="-122"/>
                <a:ea typeface="宋体" panose="02010600030101010101" pitchFamily="2" charset="-122"/>
              </a:rPr>
              <a:t>值的准确性</a:t>
            </a: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（水）</a:t>
            </a:r>
            <a:r>
              <a:rPr lang="en-US" altLang="zh-CN" sz="1600" b="1" kern="0" noProof="1">
                <a:solidFill>
                  <a:prstClr val="black"/>
                </a:solidFill>
                <a:latin typeface="宋体" panose="02010600030101010101" pitchFamily="2" charset="-122"/>
                <a:ea typeface="宋体" panose="02010600030101010101" pitchFamily="2" charset="-122"/>
              </a:rPr>
              <a:t>CT</a:t>
            </a:r>
            <a:r>
              <a:rPr lang="zh-CN" altLang="en-US" sz="1600" b="1" kern="0" noProof="1">
                <a:solidFill>
                  <a:prstClr val="black"/>
                </a:solidFill>
                <a:latin typeface="宋体" panose="02010600030101010101" pitchFamily="2" charset="-122"/>
                <a:ea typeface="宋体" panose="02010600030101010101" pitchFamily="2" charset="-122"/>
              </a:rPr>
              <a:t>值的均匀性</a:t>
            </a:r>
            <a:endParaRPr lang="en-US" altLang="zh-CN" sz="1600" b="1" kern="0" noProof="1">
              <a:solidFill>
                <a:prstClr val="black"/>
              </a:solidFill>
              <a:latin typeface="宋体" panose="02010600030101010101" pitchFamily="2" charset="-122"/>
              <a:ea typeface="宋体" panose="02010600030101010101" pitchFamily="2" charset="-122"/>
            </a:endParaRP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（水）</a:t>
            </a:r>
            <a:r>
              <a:rPr lang="en-US" altLang="zh-CN" sz="1600" b="1" kern="0" noProof="1">
                <a:solidFill>
                  <a:prstClr val="black"/>
                </a:solidFill>
                <a:latin typeface="宋体" panose="02010600030101010101" pitchFamily="2" charset="-122"/>
                <a:ea typeface="宋体" panose="02010600030101010101" pitchFamily="2" charset="-122"/>
              </a:rPr>
              <a:t>CT</a:t>
            </a:r>
            <a:r>
              <a:rPr lang="zh-CN" altLang="en-US" sz="1600" b="1" kern="0" noProof="1">
                <a:solidFill>
                  <a:prstClr val="black"/>
                </a:solidFill>
                <a:latin typeface="宋体" panose="02010600030101010101" pitchFamily="2" charset="-122"/>
                <a:ea typeface="宋体" panose="02010600030101010101" pitchFamily="2" charset="-122"/>
              </a:rPr>
              <a:t>值的噪声</a:t>
            </a: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（水）低对比可探测能力</a:t>
            </a: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高对比分辨力</a:t>
            </a:r>
          </a:p>
          <a:p>
            <a:pPr lvl="0" algn="ctr">
              <a:lnSpc>
                <a:spcPct val="150000"/>
              </a:lnSpc>
              <a:spcBef>
                <a:spcPct val="0"/>
              </a:spcBef>
              <a:spcAft>
                <a:spcPct val="0"/>
              </a:spcAft>
              <a:defRPr/>
            </a:pPr>
            <a:r>
              <a:rPr lang="en-US" altLang="zh-CN" sz="1600" b="1" kern="0" noProof="1">
                <a:solidFill>
                  <a:prstClr val="black"/>
                </a:solidFill>
                <a:latin typeface="宋体" panose="02010600030101010101" pitchFamily="2" charset="-122"/>
                <a:ea typeface="宋体" panose="02010600030101010101" pitchFamily="2" charset="-122"/>
              </a:rPr>
              <a:t>CT</a:t>
            </a:r>
            <a:r>
              <a:rPr lang="zh-CN" altLang="en-US" sz="1600" b="1" kern="0" noProof="1">
                <a:solidFill>
                  <a:prstClr val="black"/>
                </a:solidFill>
                <a:latin typeface="宋体" panose="02010600030101010101" pitchFamily="2" charset="-122"/>
                <a:ea typeface="宋体" panose="02010600030101010101" pitchFamily="2" charset="-122"/>
              </a:rPr>
              <a:t>值线性度</a:t>
            </a: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成像等效层厚的偏差</a:t>
            </a:r>
          </a:p>
          <a:p>
            <a:pPr lvl="0" algn="ctr">
              <a:lnSpc>
                <a:spcPct val="150000"/>
              </a:lnSpc>
              <a:spcBef>
                <a:spcPct val="0"/>
              </a:spcBef>
              <a:spcAft>
                <a:spcPct val="0"/>
              </a:spcAft>
              <a:defRPr/>
            </a:pPr>
            <a:r>
              <a:rPr lang="zh-CN" altLang="en-US" sz="1600" b="1" kern="0" noProof="1">
                <a:solidFill>
                  <a:prstClr val="black"/>
                </a:solidFill>
                <a:latin typeface="宋体" panose="02010600030101010101" pitchFamily="2" charset="-122"/>
                <a:ea typeface="宋体" panose="02010600030101010101" pitchFamily="2" charset="-122"/>
              </a:rPr>
              <a:t>扫描架倾角测量</a:t>
            </a:r>
          </a:p>
        </p:txBody>
      </p:sp>
      <p:sp>
        <p:nvSpPr>
          <p:cNvPr id="14" name="矩形 13">
            <a:extLst>
              <a:ext uri="{FF2B5EF4-FFF2-40B4-BE49-F238E27FC236}">
                <a16:creationId xmlns:a16="http://schemas.microsoft.com/office/drawing/2014/main" id="{1252725C-EEEA-458B-96B6-A2F0E6AC4944}"/>
              </a:ext>
            </a:extLst>
          </p:cNvPr>
          <p:cNvSpPr/>
          <p:nvPr/>
        </p:nvSpPr>
        <p:spPr>
          <a:xfrm>
            <a:off x="9870618" y="2076982"/>
            <a:ext cx="1287856" cy="376970"/>
          </a:xfrm>
          <a:prstGeom prst="rect">
            <a:avLst/>
          </a:prstGeom>
          <a:solidFill>
            <a:srgbClr val="206AD7"/>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检测项目：</a:t>
            </a:r>
            <a:endParaRPr kumimoji="0" lang="en-US" altLang="zh-CN" sz="2000" b="0" i="0" u="none" strike="noStrike" kern="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4" name="矩形 3">
            <a:extLst>
              <a:ext uri="{FF2B5EF4-FFF2-40B4-BE49-F238E27FC236}">
                <a16:creationId xmlns:a16="http://schemas.microsoft.com/office/drawing/2014/main" id="{506E0EC5-995A-4F35-96C1-2CB100316FEC}"/>
              </a:ext>
            </a:extLst>
          </p:cNvPr>
          <p:cNvSpPr/>
          <p:nvPr/>
        </p:nvSpPr>
        <p:spPr bwMode="auto">
          <a:xfrm>
            <a:off x="5268286" y="1666434"/>
            <a:ext cx="897622" cy="1294880"/>
          </a:xfrm>
          <a:prstGeom prst="rect">
            <a:avLst/>
          </a:prstGeom>
          <a:solidFill>
            <a:schemeClr val="accent1">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水模体相关指标计算</a:t>
            </a:r>
          </a:p>
        </p:txBody>
      </p:sp>
      <p:sp>
        <p:nvSpPr>
          <p:cNvPr id="24" name="矩形 23">
            <a:extLst>
              <a:ext uri="{FF2B5EF4-FFF2-40B4-BE49-F238E27FC236}">
                <a16:creationId xmlns:a16="http://schemas.microsoft.com/office/drawing/2014/main" id="{21EA90FA-AAF8-4AAE-82F8-8CB12EF9831E}"/>
              </a:ext>
            </a:extLst>
          </p:cNvPr>
          <p:cNvSpPr/>
          <p:nvPr/>
        </p:nvSpPr>
        <p:spPr bwMode="auto">
          <a:xfrm>
            <a:off x="5268286" y="2961313"/>
            <a:ext cx="897622" cy="1685331"/>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层厚</a:t>
            </a:r>
          </a:p>
        </p:txBody>
      </p:sp>
      <p:sp>
        <p:nvSpPr>
          <p:cNvPr id="25" name="矩形 24">
            <a:extLst>
              <a:ext uri="{FF2B5EF4-FFF2-40B4-BE49-F238E27FC236}">
                <a16:creationId xmlns:a16="http://schemas.microsoft.com/office/drawing/2014/main" id="{A5D6747E-198D-4235-9FAC-40EEA2AFDE1C}"/>
              </a:ext>
            </a:extLst>
          </p:cNvPr>
          <p:cNvSpPr/>
          <p:nvPr/>
        </p:nvSpPr>
        <p:spPr bwMode="auto">
          <a:xfrm>
            <a:off x="6165908" y="1666433"/>
            <a:ext cx="2361952" cy="2103133"/>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dk1"/>
                </a:solidFill>
              </a:rPr>
              <a:t>CT</a:t>
            </a:r>
            <a:r>
              <a:rPr lang="zh-CN" altLang="en-US" b="1" dirty="0"/>
              <a:t>值</a:t>
            </a:r>
            <a:r>
              <a:rPr lang="zh-CN" altLang="en-US" b="1" dirty="0">
                <a:solidFill>
                  <a:schemeClr val="dk1"/>
                </a:solidFill>
              </a:rPr>
              <a:t>线性</a:t>
            </a:r>
            <a:endParaRPr lang="en-US" altLang="zh-CN" b="1" dirty="0"/>
          </a:p>
          <a:p>
            <a:pPr algn="ctr"/>
            <a:endParaRPr lang="en-US" altLang="zh-CN" b="1" dirty="0">
              <a:solidFill>
                <a:schemeClr val="dk1"/>
              </a:solidFill>
            </a:endParaRPr>
          </a:p>
          <a:p>
            <a:pPr algn="ctr"/>
            <a:r>
              <a:rPr lang="zh-CN" altLang="en-US" b="1" dirty="0"/>
              <a:t>高对比分辨力</a:t>
            </a:r>
            <a:endParaRPr lang="zh-CN" altLang="en-US" b="1" dirty="0">
              <a:solidFill>
                <a:schemeClr val="dk1"/>
              </a:solidFill>
            </a:endParaRPr>
          </a:p>
        </p:txBody>
      </p:sp>
      <p:sp>
        <p:nvSpPr>
          <p:cNvPr id="26" name="矩形 25">
            <a:extLst>
              <a:ext uri="{FF2B5EF4-FFF2-40B4-BE49-F238E27FC236}">
                <a16:creationId xmlns:a16="http://schemas.microsoft.com/office/drawing/2014/main" id="{20B0CAF8-97FC-4F0A-B0C2-2B8D62EDB062}"/>
              </a:ext>
            </a:extLst>
          </p:cNvPr>
          <p:cNvSpPr/>
          <p:nvPr/>
        </p:nvSpPr>
        <p:spPr bwMode="auto">
          <a:xfrm>
            <a:off x="5268286" y="4646644"/>
            <a:ext cx="897622" cy="307911"/>
          </a:xfrm>
          <a:prstGeom prst="rect">
            <a:avLst/>
          </a:prstGeom>
          <a:solidFill>
            <a:schemeClr val="accent6">
              <a:lumMod val="75000"/>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b="1" dirty="0">
                <a:solidFill>
                  <a:schemeClr val="dk1"/>
                </a:solidFill>
              </a:rPr>
              <a:t>机架倾角</a:t>
            </a:r>
          </a:p>
        </p:txBody>
      </p:sp>
      <p:sp>
        <p:nvSpPr>
          <p:cNvPr id="27" name="矩形 26">
            <a:extLst>
              <a:ext uri="{FF2B5EF4-FFF2-40B4-BE49-F238E27FC236}">
                <a16:creationId xmlns:a16="http://schemas.microsoft.com/office/drawing/2014/main" id="{0446E8D1-A821-4664-ABF2-841A94CC3CED}"/>
              </a:ext>
            </a:extLst>
          </p:cNvPr>
          <p:cNvSpPr/>
          <p:nvPr/>
        </p:nvSpPr>
        <p:spPr bwMode="auto">
          <a:xfrm>
            <a:off x="1867656" y="1666432"/>
            <a:ext cx="3400629" cy="3885282"/>
          </a:xfrm>
          <a:prstGeom prst="rect">
            <a:avLst/>
          </a:prstGeom>
          <a:solidFill>
            <a:schemeClr val="bg2">
              <a:lumMod val="50000"/>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图像显示与调节区</a:t>
            </a:r>
          </a:p>
        </p:txBody>
      </p:sp>
      <p:sp>
        <p:nvSpPr>
          <p:cNvPr id="28" name="矩形 27">
            <a:extLst>
              <a:ext uri="{FF2B5EF4-FFF2-40B4-BE49-F238E27FC236}">
                <a16:creationId xmlns:a16="http://schemas.microsoft.com/office/drawing/2014/main" id="{C4757FFD-D922-49B9-AD64-768B0126B89C}"/>
              </a:ext>
            </a:extLst>
          </p:cNvPr>
          <p:cNvSpPr/>
          <p:nvPr/>
        </p:nvSpPr>
        <p:spPr bwMode="auto">
          <a:xfrm>
            <a:off x="828978" y="1666432"/>
            <a:ext cx="1038677" cy="3885282"/>
          </a:xfrm>
          <a:prstGeom prst="rect">
            <a:avLst/>
          </a:prstGeom>
          <a:solidFill>
            <a:schemeClr val="accent5">
              <a:lumMod val="60000"/>
              <a:lumOff val="40000"/>
              <a:alpha val="25000"/>
            </a:schemeClr>
          </a:solidFill>
          <a:ln w="38100">
            <a:noFill/>
          </a:ln>
        </p:spPr>
        <p:style>
          <a:lnRef idx="2">
            <a:schemeClr val="dk1"/>
          </a:lnRef>
          <a:fillRef idx="1">
            <a:schemeClr val="lt1"/>
          </a:fillRef>
          <a:effectRef idx="0">
            <a:schemeClr val="dk1"/>
          </a:effectRef>
          <a:fontRef idx="minor">
            <a:schemeClr val="dk1"/>
          </a:fontRef>
        </p:style>
        <p:txBody>
          <a:bodyPr vert="eaVert" rtlCol="0" anchor="ctr"/>
          <a:lstStyle/>
          <a:p>
            <a:pPr algn="ctr"/>
            <a:r>
              <a:rPr lang="zh-CN" altLang="en-US" b="1" dirty="0">
                <a:solidFill>
                  <a:schemeClr val="dk1"/>
                </a:solidFill>
              </a:rPr>
              <a:t>文件列表显示区</a:t>
            </a:r>
          </a:p>
        </p:txBody>
      </p:sp>
    </p:spTree>
    <p:extLst>
      <p:ext uri="{BB962C8B-B14F-4D97-AF65-F5344CB8AC3E}">
        <p14:creationId xmlns:p14="http://schemas.microsoft.com/office/powerpoint/2010/main" val="314543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5" grpId="0" animBg="1"/>
      <p:bldP spid="26"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界面各窗口及功能区介绍</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3" name="图片 2">
            <a:extLst>
              <a:ext uri="{FF2B5EF4-FFF2-40B4-BE49-F238E27FC236}">
                <a16:creationId xmlns:a16="http://schemas.microsoft.com/office/drawing/2014/main" id="{59E4C535-FB05-4F2A-9AF8-DB73BEC16D61}"/>
              </a:ext>
            </a:extLst>
          </p:cNvPr>
          <p:cNvPicPr>
            <a:picLocks noChangeAspect="1"/>
          </p:cNvPicPr>
          <p:nvPr/>
        </p:nvPicPr>
        <p:blipFill rotWithShape="1">
          <a:blip r:embed="rId5"/>
          <a:srcRect l="57619" t="4530" r="30476" b="67321"/>
          <a:stretch/>
        </p:blipFill>
        <p:spPr>
          <a:xfrm>
            <a:off x="1640647" y="685773"/>
            <a:ext cx="2500489" cy="3325788"/>
          </a:xfrm>
          <a:prstGeom prst="rect">
            <a:avLst/>
          </a:prstGeom>
        </p:spPr>
      </p:pic>
      <p:sp>
        <p:nvSpPr>
          <p:cNvPr id="4" name="矩形 3">
            <a:extLst>
              <a:ext uri="{FF2B5EF4-FFF2-40B4-BE49-F238E27FC236}">
                <a16:creationId xmlns:a16="http://schemas.microsoft.com/office/drawing/2014/main" id="{506E0EC5-995A-4F35-96C1-2CB100316FEC}"/>
              </a:ext>
            </a:extLst>
          </p:cNvPr>
          <p:cNvSpPr/>
          <p:nvPr/>
        </p:nvSpPr>
        <p:spPr bwMode="auto">
          <a:xfrm>
            <a:off x="404377" y="685773"/>
            <a:ext cx="897622" cy="1294880"/>
          </a:xfrm>
          <a:prstGeom prst="rect">
            <a:avLst/>
          </a:prstGeom>
          <a:solidFill>
            <a:schemeClr val="accent1">
              <a:alpha val="2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水模体相关指标计算</a:t>
            </a:r>
          </a:p>
        </p:txBody>
      </p:sp>
      <p:sp>
        <p:nvSpPr>
          <p:cNvPr id="2" name="矩形 1">
            <a:extLst>
              <a:ext uri="{FF2B5EF4-FFF2-40B4-BE49-F238E27FC236}">
                <a16:creationId xmlns:a16="http://schemas.microsoft.com/office/drawing/2014/main" id="{D31B878D-99C9-4AE8-87DA-E2FC3908ED66}"/>
              </a:ext>
            </a:extLst>
          </p:cNvPr>
          <p:cNvSpPr/>
          <p:nvPr/>
        </p:nvSpPr>
        <p:spPr>
          <a:xfrm>
            <a:off x="6096000" y="4143351"/>
            <a:ext cx="5583276" cy="2554545"/>
          </a:xfrm>
          <a:prstGeom prst="rect">
            <a:avLst/>
          </a:prstGeom>
          <a:solidFill>
            <a:schemeClr val="bg1"/>
          </a:solidFill>
          <a:ln>
            <a:solidFill>
              <a:schemeClr val="accent1"/>
            </a:solidFill>
          </a:ln>
          <a:effectLst/>
        </p:spPr>
        <p:txBody>
          <a:bodyPr wrap="square">
            <a:spAutoFit/>
          </a:bodyPr>
          <a:lstStyle/>
          <a:p>
            <a:pPr marL="285750" indent="-285750">
              <a:buFont typeface="Arial" panose="020B0604020202020204" pitchFamily="34" charset="0"/>
              <a:buChar char="•"/>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水模体部分需要计算并显示水模体的</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平均</a:t>
            </a:r>
            <a:r>
              <a:rPr lang="en-US" altLang="zh-CN" sz="1600" b="1" kern="100" dirty="0">
                <a:latin typeface="Times New Roman" panose="02020603050405020304" pitchFamily="18" charset="0"/>
                <a:ea typeface="宋体" panose="02010600030101010101" pitchFamily="2" charset="-122"/>
              </a:rPr>
              <a:t>CT</a:t>
            </a:r>
            <a:r>
              <a:rPr lang="zh-CN" altLang="zh-CN" sz="1600" b="1" kern="100" dirty="0">
                <a:latin typeface="Times New Roman" panose="02020603050405020304" pitchFamily="18" charset="0"/>
                <a:ea typeface="宋体" panose="02010600030101010101" pitchFamily="2" charset="-122"/>
                <a:cs typeface="Times New Roman" panose="02020603050405020304" pitchFamily="18" charset="0"/>
              </a:rPr>
              <a:t>值、水模体的均匀性、水模体的噪声百分比大小和水模体的低对比度可探测能力</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前三项测试指标计算和结果显示相对比较简单，采用文字框和文本编辑框分别显示指标名称和指标数值</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水模体的低对比度可探测能力需要根据不同的感兴趣区大小分别进行计算和显示，因此采用了复选框和文本编辑框进行了设计，当不同感兴趣区大小的复选框被选中时，则进行对应感兴趣区尺寸的低对比度可探测能力的计算，最后可计算综合不同感兴趣区大小的平均可探测能力指标。</a:t>
            </a:r>
            <a:endParaRPr lang="en-US" altLang="zh-CN" sz="16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E3E76C8-88FF-4568-B67C-5B7D7C04CACB}"/>
              </a:ext>
            </a:extLst>
          </p:cNvPr>
          <p:cNvPicPr>
            <a:picLocks noChangeAspect="1"/>
          </p:cNvPicPr>
          <p:nvPr/>
        </p:nvPicPr>
        <p:blipFill>
          <a:blip r:embed="rId6"/>
          <a:stretch>
            <a:fillRect/>
          </a:stretch>
        </p:blipFill>
        <p:spPr>
          <a:xfrm>
            <a:off x="272955" y="2067865"/>
            <a:ext cx="1203432" cy="1190060"/>
          </a:xfrm>
          <a:prstGeom prst="rect">
            <a:avLst/>
          </a:prstGeom>
        </p:spPr>
      </p:pic>
      <p:pic>
        <p:nvPicPr>
          <p:cNvPr id="6" name="图片 5">
            <a:extLst>
              <a:ext uri="{FF2B5EF4-FFF2-40B4-BE49-F238E27FC236}">
                <a16:creationId xmlns:a16="http://schemas.microsoft.com/office/drawing/2014/main" id="{4D3C89B9-F3C8-4DB9-8BBF-A18EBCFEE392}"/>
              </a:ext>
            </a:extLst>
          </p:cNvPr>
          <p:cNvPicPr>
            <a:picLocks noChangeAspect="1"/>
          </p:cNvPicPr>
          <p:nvPr/>
        </p:nvPicPr>
        <p:blipFill>
          <a:blip r:embed="rId7"/>
          <a:stretch>
            <a:fillRect/>
          </a:stretch>
        </p:blipFill>
        <p:spPr>
          <a:xfrm>
            <a:off x="4508271" y="656840"/>
            <a:ext cx="2580580" cy="3460323"/>
          </a:xfrm>
          <a:prstGeom prst="rect">
            <a:avLst/>
          </a:prstGeom>
        </p:spPr>
      </p:pic>
    </p:spTree>
    <p:extLst>
      <p:ext uri="{BB962C8B-B14F-4D97-AF65-F5344CB8AC3E}">
        <p14:creationId xmlns:p14="http://schemas.microsoft.com/office/powerpoint/2010/main" val="74717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8">
            <a:extLst>
              <a:ext uri="{FF2B5EF4-FFF2-40B4-BE49-F238E27FC236}">
                <a16:creationId xmlns:a16="http://schemas.microsoft.com/office/drawing/2014/main" id="{D63138AE-F1D2-4155-87C9-25EB5AAB35FC}"/>
              </a:ext>
            </a:extLst>
          </p:cNvPr>
          <p:cNvSpPr txBox="1">
            <a:spLocks/>
          </p:cNvSpPr>
          <p:nvPr/>
        </p:nvSpPr>
        <p:spPr>
          <a:xfrm>
            <a:off x="272955" y="154641"/>
            <a:ext cx="10577608" cy="663575"/>
          </a:xfrm>
          <a:prstGeom prst="rect">
            <a:avLst/>
          </a:prstGeom>
        </p:spPr>
        <p:txBody>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3765" rtl="0" eaLnBrk="1" fontAlgn="auto" latinLnBrk="0" hangingPunct="1">
              <a:lnSpc>
                <a:spcPct val="9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界面各窗口及功能区介绍</a:t>
            </a:r>
          </a:p>
        </p:txBody>
      </p:sp>
      <p:grpSp>
        <p:nvGrpSpPr>
          <p:cNvPr id="21" name="组合 20">
            <a:extLst>
              <a:ext uri="{FF2B5EF4-FFF2-40B4-BE49-F238E27FC236}">
                <a16:creationId xmlns:a16="http://schemas.microsoft.com/office/drawing/2014/main" id="{DD9C4DE9-A2AB-4F4F-B367-43D8390B840A}"/>
              </a:ext>
            </a:extLst>
          </p:cNvPr>
          <p:cNvGrpSpPr/>
          <p:nvPr/>
        </p:nvGrpSpPr>
        <p:grpSpPr>
          <a:xfrm>
            <a:off x="9753600" y="405961"/>
            <a:ext cx="2034023" cy="438443"/>
            <a:chOff x="1547664" y="116632"/>
            <a:chExt cx="5960568" cy="1440160"/>
          </a:xfrm>
        </p:grpSpPr>
        <p:pic>
          <p:nvPicPr>
            <p:cNvPr id="22" name="Picture 2" descr="C:\Documents and Settings\Administrator\桌面\logo_副本.png">
              <a:extLst>
                <a:ext uri="{FF2B5EF4-FFF2-40B4-BE49-F238E27FC236}">
                  <a16:creationId xmlns:a16="http://schemas.microsoft.com/office/drawing/2014/main" id="{7A95B38A-669B-4379-B679-8302E91C6D85}"/>
                </a:ext>
              </a:extLst>
            </p:cNvPr>
            <p:cNvPicPr>
              <a:picLocks noChangeAspect="1" noChangeArrowheads="1"/>
            </p:cNvPicPr>
            <p:nvPr/>
          </p:nvPicPr>
          <p:blipFill>
            <a:blip r:embed="rId3"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7664" y="116632"/>
              <a:ext cx="144016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图片 22">
              <a:extLst>
                <a:ext uri="{FF2B5EF4-FFF2-40B4-BE49-F238E27FC236}">
                  <a16:creationId xmlns:a16="http://schemas.microsoft.com/office/drawing/2014/main" id="{73D530C6-0D0C-4F09-8E19-99B0C39A508E}"/>
                </a:ext>
              </a:extLst>
            </p:cNvPr>
            <p:cNvPicPr>
              <a:picLocks noChangeAspect="1"/>
            </p:cNvPicPr>
            <p:nvPr/>
          </p:nvPicPr>
          <p:blipFill>
            <a:blip r:embed="rId4" cstate="print">
              <a:duotone>
                <a:srgbClr val="4F81BD">
                  <a:shade val="45000"/>
                  <a:satMod val="135000"/>
                </a:srgbClr>
                <a:prstClr val="white"/>
              </a:duotone>
              <a:extLst>
                <a:ext uri="{28A0092B-C50C-407E-A947-70E740481C1C}">
                  <a14:useLocalDpi xmlns:a14="http://schemas.microsoft.com/office/drawing/2010/main" val="0"/>
                </a:ext>
              </a:extLst>
            </a:blip>
            <a:stretch>
              <a:fillRect/>
            </a:stretch>
          </p:blipFill>
          <p:spPr>
            <a:xfrm>
              <a:off x="3188232" y="255043"/>
              <a:ext cx="4320000" cy="1163338"/>
            </a:xfrm>
            <a:prstGeom prst="rect">
              <a:avLst/>
            </a:prstGeom>
            <a:effectLst>
              <a:outerShdw blurRad="50800" dist="38100" dir="2700000" algn="tl" rotWithShape="0">
                <a:prstClr val="black">
                  <a:alpha val="40000"/>
                </a:prstClr>
              </a:outerShdw>
            </a:effectLst>
          </p:spPr>
        </p:pic>
      </p:grpSp>
      <p:pic>
        <p:nvPicPr>
          <p:cNvPr id="3" name="图片 2">
            <a:extLst>
              <a:ext uri="{FF2B5EF4-FFF2-40B4-BE49-F238E27FC236}">
                <a16:creationId xmlns:a16="http://schemas.microsoft.com/office/drawing/2014/main" id="{59E4C535-FB05-4F2A-9AF8-DB73BEC16D61}"/>
              </a:ext>
            </a:extLst>
          </p:cNvPr>
          <p:cNvPicPr>
            <a:picLocks noChangeAspect="1"/>
          </p:cNvPicPr>
          <p:nvPr/>
        </p:nvPicPr>
        <p:blipFill rotWithShape="1">
          <a:blip r:embed="rId5"/>
          <a:srcRect l="57662" t="32921" r="30679" b="25304"/>
          <a:stretch/>
        </p:blipFill>
        <p:spPr>
          <a:xfrm>
            <a:off x="1444998" y="625181"/>
            <a:ext cx="1829144" cy="3686597"/>
          </a:xfrm>
          <a:prstGeom prst="rect">
            <a:avLst/>
          </a:prstGeom>
        </p:spPr>
      </p:pic>
      <p:sp>
        <p:nvSpPr>
          <p:cNvPr id="24" name="矩形 23">
            <a:extLst>
              <a:ext uri="{FF2B5EF4-FFF2-40B4-BE49-F238E27FC236}">
                <a16:creationId xmlns:a16="http://schemas.microsoft.com/office/drawing/2014/main" id="{21EA90FA-AAF8-4AAE-82F8-8CB12EF9831E}"/>
              </a:ext>
            </a:extLst>
          </p:cNvPr>
          <p:cNvSpPr/>
          <p:nvPr/>
        </p:nvSpPr>
        <p:spPr bwMode="auto">
          <a:xfrm>
            <a:off x="311780" y="641988"/>
            <a:ext cx="897622" cy="1685331"/>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a:solidFill>
                  <a:schemeClr val="dk1"/>
                </a:solidFill>
              </a:rPr>
              <a:t>层厚</a:t>
            </a:r>
          </a:p>
        </p:txBody>
      </p:sp>
      <p:sp>
        <p:nvSpPr>
          <p:cNvPr id="25" name="矩形 24">
            <a:extLst>
              <a:ext uri="{FF2B5EF4-FFF2-40B4-BE49-F238E27FC236}">
                <a16:creationId xmlns:a16="http://schemas.microsoft.com/office/drawing/2014/main" id="{A5D6747E-198D-4235-9FAC-40EEA2AFDE1C}"/>
              </a:ext>
            </a:extLst>
          </p:cNvPr>
          <p:cNvSpPr/>
          <p:nvPr/>
        </p:nvSpPr>
        <p:spPr bwMode="auto">
          <a:xfrm>
            <a:off x="3509738" y="625181"/>
            <a:ext cx="2361952" cy="2103133"/>
          </a:xfrm>
          <a:prstGeom prst="rect">
            <a:avLst/>
          </a:prstGeom>
          <a:solidFill>
            <a:srgbClr val="FFC000">
              <a:alpha val="25000"/>
            </a:srgb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chemeClr val="dk1"/>
                </a:solidFill>
              </a:rPr>
              <a:t>CT</a:t>
            </a:r>
            <a:r>
              <a:rPr lang="zh-CN" altLang="en-US" b="1" dirty="0">
                <a:solidFill>
                  <a:schemeClr val="dk1"/>
                </a:solidFill>
              </a:rPr>
              <a:t>线性值</a:t>
            </a:r>
            <a:endParaRPr lang="en-US" altLang="zh-CN" b="1" dirty="0">
              <a:solidFill>
                <a:schemeClr val="dk1"/>
              </a:solidFill>
            </a:endParaRPr>
          </a:p>
          <a:p>
            <a:pPr algn="ctr"/>
            <a:endParaRPr lang="en-US" altLang="zh-CN" b="1" dirty="0"/>
          </a:p>
          <a:p>
            <a:pPr algn="ctr"/>
            <a:endParaRPr lang="en-US" altLang="zh-CN" b="1" dirty="0">
              <a:solidFill>
                <a:schemeClr val="dk1"/>
              </a:solidFill>
            </a:endParaRPr>
          </a:p>
          <a:p>
            <a:pPr algn="ctr"/>
            <a:r>
              <a:rPr lang="zh-CN" altLang="en-US" b="1" dirty="0"/>
              <a:t>高对比分辨力</a:t>
            </a:r>
            <a:endParaRPr lang="zh-CN" altLang="en-US" b="1" dirty="0">
              <a:solidFill>
                <a:schemeClr val="dk1"/>
              </a:solidFill>
            </a:endParaRPr>
          </a:p>
        </p:txBody>
      </p:sp>
      <p:pic>
        <p:nvPicPr>
          <p:cNvPr id="13" name="图片 12">
            <a:extLst>
              <a:ext uri="{FF2B5EF4-FFF2-40B4-BE49-F238E27FC236}">
                <a16:creationId xmlns:a16="http://schemas.microsoft.com/office/drawing/2014/main" id="{64BE0549-0C86-4A95-95D3-CA419C956091}"/>
              </a:ext>
            </a:extLst>
          </p:cNvPr>
          <p:cNvPicPr>
            <a:picLocks noChangeAspect="1"/>
          </p:cNvPicPr>
          <p:nvPr/>
        </p:nvPicPr>
        <p:blipFill rotWithShape="1">
          <a:blip r:embed="rId5"/>
          <a:srcRect l="68413" t="3202" r="908" b="48234"/>
          <a:stretch/>
        </p:blipFill>
        <p:spPr>
          <a:xfrm>
            <a:off x="5964428" y="625181"/>
            <a:ext cx="3448864" cy="3070943"/>
          </a:xfrm>
          <a:prstGeom prst="rect">
            <a:avLst/>
          </a:prstGeom>
        </p:spPr>
      </p:pic>
      <p:sp>
        <p:nvSpPr>
          <p:cNvPr id="14" name="矩形 13">
            <a:extLst>
              <a:ext uri="{FF2B5EF4-FFF2-40B4-BE49-F238E27FC236}">
                <a16:creationId xmlns:a16="http://schemas.microsoft.com/office/drawing/2014/main" id="{0A8FAF93-4886-4C79-8971-ECAF35B8D646}"/>
              </a:ext>
            </a:extLst>
          </p:cNvPr>
          <p:cNvSpPr/>
          <p:nvPr/>
        </p:nvSpPr>
        <p:spPr>
          <a:xfrm>
            <a:off x="74088" y="4322071"/>
            <a:ext cx="3435650" cy="954107"/>
          </a:xfrm>
          <a:prstGeom prst="rect">
            <a:avLst/>
          </a:prstGeom>
          <a:solidFill>
            <a:schemeClr val="bg1"/>
          </a:solidFill>
          <a:ln>
            <a:solidFill>
              <a:schemeClr val="accent1"/>
            </a:solidFill>
          </a:ln>
          <a:effectLst/>
        </p:spPr>
        <p:txBody>
          <a:bodyPr wrap="square">
            <a:spAutoFit/>
          </a:bodyPr>
          <a:lstStyle/>
          <a:p>
            <a:pPr marL="285750" indent="-285750">
              <a:buFont typeface="Arial" panose="020B0604020202020204" pitchFamily="34" charset="0"/>
              <a:buChar char="•"/>
            </a:pP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图片的等效层厚偏差测量指标控件由三组完全相同的控件组合构成，满足实际中用户需要分别测量并记录不同尺寸</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图像层厚的需求。</a:t>
            </a: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278110D8-68A1-48EE-8B66-8DBD2F458A6F}"/>
              </a:ext>
            </a:extLst>
          </p:cNvPr>
          <p:cNvSpPr/>
          <p:nvPr/>
        </p:nvSpPr>
        <p:spPr>
          <a:xfrm>
            <a:off x="5969612" y="4166664"/>
            <a:ext cx="3971507" cy="2462213"/>
          </a:xfrm>
          <a:prstGeom prst="rect">
            <a:avLst/>
          </a:prstGeom>
          <a:solidFill>
            <a:schemeClr val="bg1"/>
          </a:solidFill>
          <a:ln>
            <a:solidFill>
              <a:schemeClr val="accent1"/>
            </a:solidFill>
          </a:ln>
          <a:effectLst/>
        </p:spPr>
        <p:txBody>
          <a:bodyPr wrap="square">
            <a:spAutoFit/>
          </a:bodyPr>
          <a:lstStyle/>
          <a:p>
            <a:pPr marL="285750" indent="-285750">
              <a:buFont typeface="Arial" panose="020B0604020202020204" pitchFamily="34" charset="0"/>
              <a:buChar char="•"/>
            </a:pP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线性值显示区域分为两部分，上半部分是模体中八种</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模体材料的</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值测量结果显示区域，下半部分是八种材料对应的理论</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值。</a:t>
            </a: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高对比分辨力指标区域左右对称分布两组控件，分布满足用户测量常规算法和高分辨算法重建后</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CT</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图像的高对比分辨力的需求。两组控件组中的“计算”按钮按下后，对应的空间分辨力指标，即</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调制传递函数和</a:t>
            </a:r>
            <a:r>
              <a:rPr lang="en-US" altLang="zh-CN" sz="1400" kern="100" dirty="0">
                <a:latin typeface="Times New Roman" panose="02020603050405020304" pitchFamily="18" charset="0"/>
                <a:ea typeface="宋体" panose="02010600030101010101" pitchFamily="2" charset="-122"/>
                <a:cs typeface="Times New Roman" panose="02020603050405020304" pitchFamily="18" charset="0"/>
              </a:rPr>
              <a:t>50% MTF</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所对应的空间频率值可分别显示于对应的文本编辑框内。</a:t>
            </a:r>
          </a:p>
          <a:p>
            <a:pPr marL="285750" indent="-285750">
              <a:buFont typeface="Arial" panose="020B0604020202020204" pitchFamily="34" charset="0"/>
              <a:buChar char="•"/>
            </a:pPr>
            <a:endParaRPr lang="en-US" altLang="zh-CN" sz="14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3AEE1DB5-BE50-41AD-8DD8-C3C552048B77}"/>
              </a:ext>
            </a:extLst>
          </p:cNvPr>
          <p:cNvPicPr>
            <a:picLocks noChangeAspect="1"/>
          </p:cNvPicPr>
          <p:nvPr/>
        </p:nvPicPr>
        <p:blipFill rotWithShape="1">
          <a:blip r:embed="rId6"/>
          <a:srcRect t="8659"/>
          <a:stretch/>
        </p:blipFill>
        <p:spPr>
          <a:xfrm>
            <a:off x="332595" y="5520131"/>
            <a:ext cx="1943100" cy="1183228"/>
          </a:xfrm>
          <a:prstGeom prst="rect">
            <a:avLst/>
          </a:prstGeom>
        </p:spPr>
      </p:pic>
      <p:pic>
        <p:nvPicPr>
          <p:cNvPr id="5" name="图片 4">
            <a:extLst>
              <a:ext uri="{FF2B5EF4-FFF2-40B4-BE49-F238E27FC236}">
                <a16:creationId xmlns:a16="http://schemas.microsoft.com/office/drawing/2014/main" id="{C304B06F-4974-478F-AA87-E6CB400D6FDA}"/>
              </a:ext>
            </a:extLst>
          </p:cNvPr>
          <p:cNvPicPr>
            <a:picLocks noChangeAspect="1"/>
          </p:cNvPicPr>
          <p:nvPr/>
        </p:nvPicPr>
        <p:blipFill rotWithShape="1">
          <a:blip r:embed="rId7"/>
          <a:srcRect l="1076"/>
          <a:stretch/>
        </p:blipFill>
        <p:spPr>
          <a:xfrm>
            <a:off x="3763190" y="4504286"/>
            <a:ext cx="1873985" cy="2199073"/>
          </a:xfrm>
          <a:prstGeom prst="rect">
            <a:avLst/>
          </a:prstGeom>
        </p:spPr>
      </p:pic>
      <p:pic>
        <p:nvPicPr>
          <p:cNvPr id="6" name="图片 5">
            <a:extLst>
              <a:ext uri="{FF2B5EF4-FFF2-40B4-BE49-F238E27FC236}">
                <a16:creationId xmlns:a16="http://schemas.microsoft.com/office/drawing/2014/main" id="{FF1916D5-4250-4D27-90C9-A0D1893E24BC}"/>
              </a:ext>
            </a:extLst>
          </p:cNvPr>
          <p:cNvPicPr>
            <a:picLocks noChangeAspect="1"/>
          </p:cNvPicPr>
          <p:nvPr/>
        </p:nvPicPr>
        <p:blipFill>
          <a:blip r:embed="rId8"/>
          <a:stretch>
            <a:fillRect/>
          </a:stretch>
        </p:blipFill>
        <p:spPr>
          <a:xfrm>
            <a:off x="7373844" y="1917465"/>
            <a:ext cx="4419204" cy="2275387"/>
          </a:xfrm>
          <a:prstGeom prst="rect">
            <a:avLst/>
          </a:prstGeom>
        </p:spPr>
      </p:pic>
      <p:pic>
        <p:nvPicPr>
          <p:cNvPr id="7" name="图片 6">
            <a:extLst>
              <a:ext uri="{FF2B5EF4-FFF2-40B4-BE49-F238E27FC236}">
                <a16:creationId xmlns:a16="http://schemas.microsoft.com/office/drawing/2014/main" id="{C34D9E58-8268-4F52-9285-E3D129AFED77}"/>
              </a:ext>
            </a:extLst>
          </p:cNvPr>
          <p:cNvPicPr>
            <a:picLocks noChangeAspect="1"/>
          </p:cNvPicPr>
          <p:nvPr/>
        </p:nvPicPr>
        <p:blipFill>
          <a:blip r:embed="rId9"/>
          <a:stretch>
            <a:fillRect/>
          </a:stretch>
        </p:blipFill>
        <p:spPr>
          <a:xfrm>
            <a:off x="7373844" y="4209287"/>
            <a:ext cx="4419205" cy="1704440"/>
          </a:xfrm>
          <a:prstGeom prst="rect">
            <a:avLst/>
          </a:prstGeom>
        </p:spPr>
      </p:pic>
      <p:pic>
        <p:nvPicPr>
          <p:cNvPr id="9" name="图片 8">
            <a:extLst>
              <a:ext uri="{FF2B5EF4-FFF2-40B4-BE49-F238E27FC236}">
                <a16:creationId xmlns:a16="http://schemas.microsoft.com/office/drawing/2014/main" id="{0BE83D13-E5E7-4935-A544-619F25B4B0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1626" y="4203769"/>
            <a:ext cx="2902218" cy="2176663"/>
          </a:xfrm>
          <a:prstGeom prst="rect">
            <a:avLst/>
          </a:prstGeom>
        </p:spPr>
      </p:pic>
      <p:pic>
        <p:nvPicPr>
          <p:cNvPr id="4" name="图片 3">
            <a:extLst>
              <a:ext uri="{FF2B5EF4-FFF2-40B4-BE49-F238E27FC236}">
                <a16:creationId xmlns:a16="http://schemas.microsoft.com/office/drawing/2014/main" id="{00E2F893-D074-47ED-BD47-885C2D73B8EA}"/>
              </a:ext>
            </a:extLst>
          </p:cNvPr>
          <p:cNvPicPr>
            <a:picLocks noChangeAspect="1"/>
          </p:cNvPicPr>
          <p:nvPr/>
        </p:nvPicPr>
        <p:blipFill>
          <a:blip r:embed="rId11"/>
          <a:stretch>
            <a:fillRect/>
          </a:stretch>
        </p:blipFill>
        <p:spPr>
          <a:xfrm>
            <a:off x="3469674" y="2709841"/>
            <a:ext cx="1575855" cy="1573890"/>
          </a:xfrm>
          <a:prstGeom prst="rect">
            <a:avLst/>
          </a:prstGeom>
        </p:spPr>
      </p:pic>
    </p:spTree>
    <p:extLst>
      <p:ext uri="{BB962C8B-B14F-4D97-AF65-F5344CB8AC3E}">
        <p14:creationId xmlns:p14="http://schemas.microsoft.com/office/powerpoint/2010/main" val="320884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mzyb45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38100">
          <a:noFill/>
        </a:ln>
      </a:spPr>
      <a:bodyPr rtlCol="0" anchor="ctr"/>
      <a:lstStyle>
        <a:defPPr algn="ctr">
          <a:defRPr dirty="0" smtClean="0">
            <a:solidFill>
              <a:schemeClr val="dk1"/>
            </a:solidFill>
          </a:defRPr>
        </a:defPPr>
      </a:lstStyle>
      <a:style>
        <a:lnRef idx="2">
          <a:schemeClr val="dk1"/>
        </a:lnRef>
        <a:fillRef idx="1">
          <a:schemeClr val="lt1"/>
        </a:fillRef>
        <a:effectRef idx="0">
          <a:schemeClr val="dk1"/>
        </a:effectRef>
        <a:fontRef idx="minor">
          <a:schemeClr val="dk1"/>
        </a:fontRef>
      </a:style>
    </a:spDef>
    <a:lnDef>
      <a:spPr>
        <a:ln w="3175" cap="rnd">
          <a:solidFill>
            <a:schemeClr val="bg1">
              <a:lumMod val="75000"/>
            </a:schemeClr>
          </a:solidFill>
          <a:round/>
          <a:headEnd type="none"/>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90000" tIns="46800" rIns="90000" bIns="46800" rtlCol="0" anchor="ctr" anchorCtr="0">
        <a:normAutofit/>
      </a:bodyPr>
      <a:lstStyle>
        <a:defPPr algn="ct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i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mzyb455">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38100">
          <a:noFill/>
        </a:ln>
      </a:spPr>
      <a:bodyPr rtlCol="0" anchor="ctr"/>
      <a:lstStyle>
        <a:defPPr algn="ctr">
          <a:defRPr dirty="0" smtClean="0">
            <a:solidFill>
              <a:schemeClr val="dk1"/>
            </a:solidFill>
          </a:defRPr>
        </a:defPPr>
      </a:lstStyle>
      <a:style>
        <a:lnRef idx="2">
          <a:schemeClr val="dk1"/>
        </a:lnRef>
        <a:fillRef idx="1">
          <a:schemeClr val="lt1"/>
        </a:fillRef>
        <a:effectRef idx="0">
          <a:schemeClr val="dk1"/>
        </a:effectRef>
        <a:fontRef idx="minor">
          <a:schemeClr val="dk1"/>
        </a:fontRef>
      </a:style>
    </a:spDef>
    <a:lnDef>
      <a:spPr>
        <a:ln w="3175" cap="rnd">
          <a:solidFill>
            <a:schemeClr val="bg1">
              <a:lumMod val="75000"/>
            </a:schemeClr>
          </a:solidFill>
          <a:round/>
          <a:headEnd type="none"/>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90000" tIns="46800" rIns="90000" bIns="46800" rtlCol="0" anchor="ctr" anchorCtr="0">
        <a:normAutofit/>
      </a:bodyPr>
      <a:lstStyle>
        <a:defPPr algn="ct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1647</Words>
  <Application>Microsoft Office PowerPoint</Application>
  <PresentationFormat>宽屏</PresentationFormat>
  <Paragraphs>139</Paragraphs>
  <Slides>20</Slides>
  <Notes>10</Notes>
  <HiddenSlides>0</HiddenSlides>
  <MMClips>1</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20</vt:i4>
      </vt:variant>
    </vt:vector>
  </HeadingPairs>
  <TitlesOfParts>
    <vt:vector size="35" baseType="lpstr">
      <vt:lpstr>等线</vt:lpstr>
      <vt:lpstr>等线 Light</vt:lpstr>
      <vt:lpstr>华文中宋</vt:lpstr>
      <vt:lpstr>思源黑体 CN Light</vt:lpstr>
      <vt:lpstr>思源黑体 CN Medium</vt:lpstr>
      <vt:lpstr>宋体</vt:lpstr>
      <vt:lpstr>微软雅黑</vt:lpstr>
      <vt:lpstr>Arial</vt:lpstr>
      <vt:lpstr>Calibri</vt:lpstr>
      <vt:lpstr>Impact</vt:lpstr>
      <vt:lpstr>Times New Roman</vt:lpstr>
      <vt:lpstr>Wingdings</vt:lpstr>
      <vt:lpstr>1_Office 主题​​</vt:lpstr>
      <vt:lpstr>iSlide</vt:lpstr>
      <vt:lpstr>1_iSlide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系统开发——优势创新</vt:lpstr>
      <vt:lpstr>系统开发——算法设计</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 慧</dc:creator>
  <cp:lastModifiedBy>闫 慧</cp:lastModifiedBy>
  <cp:revision>19</cp:revision>
  <dcterms:created xsi:type="dcterms:W3CDTF">2020-01-06T11:51:19Z</dcterms:created>
  <dcterms:modified xsi:type="dcterms:W3CDTF">2020-01-09T02:35:25Z</dcterms:modified>
</cp:coreProperties>
</file>